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7" r:id="rId2"/>
    <p:sldId id="299" r:id="rId3"/>
    <p:sldId id="300" r:id="rId4"/>
    <p:sldId id="301" r:id="rId5"/>
    <p:sldId id="302" r:id="rId6"/>
    <p:sldId id="303" r:id="rId7"/>
    <p:sldId id="304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41" r:id="rId44"/>
    <p:sldId id="342" r:id="rId45"/>
    <p:sldId id="343" r:id="rId4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4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DF1C4-1D33-4862-B8D2-FD278AE24685}" type="datetimeFigureOut">
              <a:rPr lang="zh-CN" altLang="en-US" smtClean="0"/>
              <a:t>2017/9/12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09800-2313-420B-B145-BCA18D35F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938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-2873375" y="0"/>
            <a:ext cx="8737600" cy="4914900"/>
          </a:xfrm>
        </p:spPr>
      </p:sp>
      <p:sp>
        <p:nvSpPr>
          <p:cNvPr id="70659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3289300" y="0"/>
            <a:ext cx="0" cy="574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/>
              <a:t>增加小测试。根据名称确认机型</a:t>
            </a:r>
          </a:p>
        </p:txBody>
      </p:sp>
    </p:spTree>
    <p:extLst>
      <p:ext uri="{BB962C8B-B14F-4D97-AF65-F5344CB8AC3E}">
        <p14:creationId xmlns:p14="http://schemas.microsoft.com/office/powerpoint/2010/main" val="2913239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-2873375" y="0"/>
            <a:ext cx="8737600" cy="4914900"/>
          </a:xfrm>
        </p:spPr>
      </p:sp>
      <p:sp>
        <p:nvSpPr>
          <p:cNvPr id="70659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3289300" y="0"/>
            <a:ext cx="0" cy="574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/>
              <a:t>增加小测试。根据名称确认机型</a:t>
            </a:r>
          </a:p>
        </p:txBody>
      </p:sp>
    </p:spTree>
    <p:extLst>
      <p:ext uri="{BB962C8B-B14F-4D97-AF65-F5344CB8AC3E}">
        <p14:creationId xmlns:p14="http://schemas.microsoft.com/office/powerpoint/2010/main" val="2278650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-2873375" y="0"/>
            <a:ext cx="8737600" cy="4914900"/>
          </a:xfrm>
        </p:spPr>
      </p:sp>
      <p:sp>
        <p:nvSpPr>
          <p:cNvPr id="70659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3289300" y="0"/>
            <a:ext cx="0" cy="574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/>
              <a:t>增加小测试。根据名称确认机型</a:t>
            </a:r>
          </a:p>
        </p:txBody>
      </p:sp>
    </p:spTree>
    <p:extLst>
      <p:ext uri="{BB962C8B-B14F-4D97-AF65-F5344CB8AC3E}">
        <p14:creationId xmlns:p14="http://schemas.microsoft.com/office/powerpoint/2010/main" val="2979767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-2873375" y="0"/>
            <a:ext cx="8737600" cy="4914900"/>
          </a:xfrm>
        </p:spPr>
      </p:sp>
      <p:sp>
        <p:nvSpPr>
          <p:cNvPr id="70659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3289300" y="0"/>
            <a:ext cx="0" cy="574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/>
              <a:t>增加小测试。根据名称确认机型</a:t>
            </a:r>
          </a:p>
        </p:txBody>
      </p:sp>
    </p:spTree>
    <p:extLst>
      <p:ext uri="{BB962C8B-B14F-4D97-AF65-F5344CB8AC3E}">
        <p14:creationId xmlns:p14="http://schemas.microsoft.com/office/powerpoint/2010/main" val="2458607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-2873375" y="0"/>
            <a:ext cx="8737600" cy="4914900"/>
          </a:xfrm>
        </p:spPr>
      </p:sp>
      <p:sp>
        <p:nvSpPr>
          <p:cNvPr id="70659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3289300" y="0"/>
            <a:ext cx="0" cy="574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/>
              <a:t>增加小测试。根据名称确认机型</a:t>
            </a:r>
          </a:p>
        </p:txBody>
      </p:sp>
    </p:spTree>
    <p:extLst>
      <p:ext uri="{BB962C8B-B14F-4D97-AF65-F5344CB8AC3E}">
        <p14:creationId xmlns:p14="http://schemas.microsoft.com/office/powerpoint/2010/main" val="1226085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9700" name="日期占位符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8053D5D-F3A2-49CD-8082-79520E9714EB}" type="datetime1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2017/9/12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1" name="灯片编号占位符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E95347-5FFF-409E-ADE4-2B0E44487EC6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16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403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9700" name="日期占位符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8053D5D-F3A2-49CD-8082-79520E9714EB}" type="datetime1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2017/9/12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1" name="灯片编号占位符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E95347-5FFF-409E-ADE4-2B0E44487EC6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19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44444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</a:rPr>
              <a:t>是否适用于</a:t>
            </a:r>
            <a:r>
              <a:rPr lang="en-US" altLang="zh-CN" dirty="0">
                <a:solidFill>
                  <a:srgbClr val="FF0000"/>
                </a:solidFill>
              </a:rPr>
              <a:t>U</a:t>
            </a:r>
            <a:r>
              <a:rPr lang="zh-CN" altLang="en-US" dirty="0">
                <a:solidFill>
                  <a:srgbClr val="FF0000"/>
                </a:solidFill>
              </a:rPr>
              <a:t>字型壁挂？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40B41-E7D5-4E87-8AA3-F88716F2E79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95203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C55MC</a:t>
            </a:r>
            <a:r>
              <a:rPr lang="zh-CN" altLang="en-US" dirty="0"/>
              <a:t>适合么？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40B41-E7D5-4E87-8AA3-F88716F2E79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20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9700" name="日期占位符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8053D5D-F3A2-49CD-8082-79520E9714EB}" type="datetime1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2017/9/12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1" name="灯片编号占位符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E95347-5FFF-409E-ADE4-2B0E44487EC6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32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67171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9700" name="日期占位符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8053D5D-F3A2-49CD-8082-79520E9714EB}" type="datetime1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2017/9/12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1" name="灯片编号占位符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E95347-5FFF-409E-ADE4-2B0E44487EC6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37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4552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-2873375" y="0"/>
            <a:ext cx="8737600" cy="4914900"/>
          </a:xfrm>
        </p:spPr>
      </p:sp>
      <p:sp>
        <p:nvSpPr>
          <p:cNvPr id="70659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3289300" y="0"/>
            <a:ext cx="0" cy="574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/>
              <a:t>增加小测试。根据名称确认机型</a:t>
            </a:r>
          </a:p>
        </p:txBody>
      </p:sp>
    </p:spTree>
    <p:extLst>
      <p:ext uri="{BB962C8B-B14F-4D97-AF65-F5344CB8AC3E}">
        <p14:creationId xmlns:p14="http://schemas.microsoft.com/office/powerpoint/2010/main" val="718815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-2873375" y="0"/>
            <a:ext cx="8737600" cy="4914900"/>
          </a:xfrm>
        </p:spPr>
      </p:sp>
      <p:sp>
        <p:nvSpPr>
          <p:cNvPr id="70659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3289300" y="0"/>
            <a:ext cx="0" cy="574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/>
              <a:t>增加小测试。根据名称确认机型</a:t>
            </a:r>
          </a:p>
        </p:txBody>
      </p:sp>
    </p:spTree>
    <p:extLst>
      <p:ext uri="{BB962C8B-B14F-4D97-AF65-F5344CB8AC3E}">
        <p14:creationId xmlns:p14="http://schemas.microsoft.com/office/powerpoint/2010/main" val="3235479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-2873375" y="0"/>
            <a:ext cx="8737600" cy="4914900"/>
          </a:xfrm>
        </p:spPr>
      </p:sp>
      <p:sp>
        <p:nvSpPr>
          <p:cNvPr id="70659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3289300" y="0"/>
            <a:ext cx="0" cy="574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/>
              <a:t>增加小测试。根据名称确认机型</a:t>
            </a:r>
          </a:p>
        </p:txBody>
      </p:sp>
    </p:spTree>
    <p:extLst>
      <p:ext uri="{BB962C8B-B14F-4D97-AF65-F5344CB8AC3E}">
        <p14:creationId xmlns:p14="http://schemas.microsoft.com/office/powerpoint/2010/main" val="3341237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-2873375" y="0"/>
            <a:ext cx="8737600" cy="4914900"/>
          </a:xfrm>
        </p:spPr>
      </p:sp>
      <p:sp>
        <p:nvSpPr>
          <p:cNvPr id="70659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3289300" y="0"/>
            <a:ext cx="0" cy="574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/>
              <a:t>增加小测试。根据名称确认机型</a:t>
            </a:r>
          </a:p>
        </p:txBody>
      </p:sp>
    </p:spTree>
    <p:extLst>
      <p:ext uri="{BB962C8B-B14F-4D97-AF65-F5344CB8AC3E}">
        <p14:creationId xmlns:p14="http://schemas.microsoft.com/office/powerpoint/2010/main" val="56516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-2873375" y="0"/>
            <a:ext cx="8737600" cy="4914900"/>
          </a:xfrm>
        </p:spPr>
      </p:sp>
      <p:sp>
        <p:nvSpPr>
          <p:cNvPr id="70659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3289300" y="0"/>
            <a:ext cx="0" cy="574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/>
              <a:t>增加小测试。根据名称确认机型</a:t>
            </a:r>
          </a:p>
        </p:txBody>
      </p:sp>
    </p:spTree>
    <p:extLst>
      <p:ext uri="{BB962C8B-B14F-4D97-AF65-F5344CB8AC3E}">
        <p14:creationId xmlns:p14="http://schemas.microsoft.com/office/powerpoint/2010/main" val="1962712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-2873375" y="0"/>
            <a:ext cx="8737600" cy="4914900"/>
          </a:xfrm>
        </p:spPr>
      </p:sp>
      <p:sp>
        <p:nvSpPr>
          <p:cNvPr id="70659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3289300" y="0"/>
            <a:ext cx="0" cy="574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/>
              <a:t>增加小测试。根据名称确认机型</a:t>
            </a:r>
          </a:p>
        </p:txBody>
      </p:sp>
    </p:spTree>
    <p:extLst>
      <p:ext uri="{BB962C8B-B14F-4D97-AF65-F5344CB8AC3E}">
        <p14:creationId xmlns:p14="http://schemas.microsoft.com/office/powerpoint/2010/main" val="1062770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-2873375" y="0"/>
            <a:ext cx="8737600" cy="4914900"/>
          </a:xfrm>
        </p:spPr>
      </p:sp>
      <p:sp>
        <p:nvSpPr>
          <p:cNvPr id="70659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3289300" y="0"/>
            <a:ext cx="0" cy="574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/>
              <a:t>增加小测试。根据名称确认机型</a:t>
            </a:r>
          </a:p>
        </p:txBody>
      </p:sp>
    </p:spTree>
    <p:extLst>
      <p:ext uri="{BB962C8B-B14F-4D97-AF65-F5344CB8AC3E}">
        <p14:creationId xmlns:p14="http://schemas.microsoft.com/office/powerpoint/2010/main" val="122112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-2873375" y="0"/>
            <a:ext cx="8737600" cy="4914900"/>
          </a:xfrm>
        </p:spPr>
      </p:sp>
      <p:sp>
        <p:nvSpPr>
          <p:cNvPr id="70659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3289300" y="0"/>
            <a:ext cx="0" cy="574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/>
              <a:t>增加小测试。根据名称确认机型</a:t>
            </a:r>
          </a:p>
        </p:txBody>
      </p:sp>
    </p:spTree>
    <p:extLst>
      <p:ext uri="{BB962C8B-B14F-4D97-AF65-F5344CB8AC3E}">
        <p14:creationId xmlns:p14="http://schemas.microsoft.com/office/powerpoint/2010/main" val="950986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C606-463C-47CC-AC8C-3ACF24B0667B}" type="datetimeFigureOut">
              <a:rPr lang="zh-CN" altLang="en-US" smtClean="0"/>
              <a:t>2017/9/12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9123-DA03-4675-9ADE-C58F67C6DB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567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C606-463C-47CC-AC8C-3ACF24B0667B}" type="datetimeFigureOut">
              <a:rPr lang="zh-CN" altLang="en-US" smtClean="0"/>
              <a:t>2017/9/12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9123-DA03-4675-9ADE-C58F67C6DB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11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C606-463C-47CC-AC8C-3ACF24B0667B}" type="datetimeFigureOut">
              <a:rPr lang="zh-CN" altLang="en-US" smtClean="0"/>
              <a:t>2017/9/12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9123-DA03-4675-9ADE-C58F67C6DB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337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yyyy\Desktop\辅助图形2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3" t="52156" r="-2091" b="-4312"/>
          <a:stretch>
            <a:fillRect/>
          </a:stretch>
        </p:blipFill>
        <p:spPr bwMode="auto">
          <a:xfrm rot="10800000">
            <a:off x="5826291" y="4207801"/>
            <a:ext cx="6365709" cy="264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208637" y="1758266"/>
            <a:ext cx="8510601" cy="1077218"/>
          </a:xfrm>
          <a:noFill/>
        </p:spPr>
        <p:txBody>
          <a:bodyPr wrap="square" rtlCol="0" anchor="b">
            <a:spAutoFit/>
          </a:bodyPr>
          <a:lstStyle>
            <a:lvl1pPr algn="l">
              <a:defRPr lang="zh-CN" altLang="en-US" sz="6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/>
            <a:r>
              <a:rPr lang="zh-CN" altLang="en-US" dirty="0"/>
              <a:t>结束语</a:t>
            </a:r>
          </a:p>
        </p:txBody>
      </p:sp>
      <p:sp>
        <p:nvSpPr>
          <p:cNvPr id="11" name="矩形 13"/>
          <p:cNvSpPr/>
          <p:nvPr userDrawn="1"/>
        </p:nvSpPr>
        <p:spPr>
          <a:xfrm>
            <a:off x="1208635" y="5637245"/>
            <a:ext cx="3115725" cy="4410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1335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广州视源电子科技股份有限公司</a:t>
            </a:r>
            <a:endParaRPr lang="en-US" altLang="zh-CN" sz="1335" b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935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Guangzhou </a:t>
            </a:r>
            <a:r>
              <a:rPr lang="en-US" altLang="zh-CN" sz="935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Shiyuan</a:t>
            </a:r>
            <a:r>
              <a:rPr lang="en-US" altLang="zh-CN" sz="935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Electronics Co., Ltd</a:t>
            </a:r>
            <a:endParaRPr lang="zh-CN" altLang="en-US" sz="935" b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Picture 2" descr="C:\Users\User\Desktop\胸牌源文件-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237" y="857595"/>
            <a:ext cx="1498912" cy="85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208636" y="4197086"/>
            <a:ext cx="1911033" cy="338554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altLang="zh-CN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lang="en-US" altLang="zh-CN" sz="2400" smtClean="0"/>
            </a:lvl2pPr>
            <a:lvl3pPr>
              <a:defRPr lang="en-US" altLang="zh-CN" sz="2400" smtClean="0"/>
            </a:lvl3pPr>
            <a:lvl4pPr>
              <a:defRPr lang="en-US" altLang="zh-CN" sz="2400" smtClean="0"/>
            </a:lvl4pPr>
            <a:lvl5pPr>
              <a:defRPr lang="zh-CN" altLang="en-US" sz="2400"/>
            </a:lvl5pPr>
          </a:lstStyle>
          <a:p>
            <a:pPr marL="0" lvl="0"/>
            <a:r>
              <a:rPr lang="zh-CN" altLang="en-US" dirty="0"/>
              <a:t>讲师姓名</a:t>
            </a:r>
            <a:endParaRPr lang="en-US" altLang="zh-CN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208636" y="4585548"/>
            <a:ext cx="1911033" cy="338554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altLang="zh-CN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lang="en-US" altLang="zh-CN" sz="2400" smtClean="0"/>
            </a:lvl2pPr>
            <a:lvl3pPr>
              <a:defRPr lang="en-US" altLang="zh-CN" sz="2400" smtClean="0"/>
            </a:lvl3pPr>
            <a:lvl4pPr>
              <a:defRPr lang="en-US" altLang="zh-CN" sz="2400" smtClean="0"/>
            </a:lvl4pPr>
            <a:lvl5pPr>
              <a:defRPr lang="zh-CN" altLang="en-US" sz="2400"/>
            </a:lvl5pPr>
          </a:lstStyle>
          <a:p>
            <a:pPr marL="0" lvl="0"/>
            <a:r>
              <a:rPr lang="en-US" altLang="zh-CN" dirty="0"/>
              <a:t>2014.02.06</a:t>
            </a:r>
          </a:p>
        </p:txBody>
      </p:sp>
    </p:spTree>
    <p:extLst>
      <p:ext uri="{BB962C8B-B14F-4D97-AF65-F5344CB8AC3E}">
        <p14:creationId xmlns:p14="http://schemas.microsoft.com/office/powerpoint/2010/main" val="37961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C606-463C-47CC-AC8C-3ACF24B0667B}" type="datetimeFigureOut">
              <a:rPr lang="zh-CN" altLang="en-US" smtClean="0"/>
              <a:t>2017/9/12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9123-DA03-4675-9ADE-C58F67C6DB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235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C606-463C-47CC-AC8C-3ACF24B0667B}" type="datetimeFigureOut">
              <a:rPr lang="zh-CN" altLang="en-US" smtClean="0"/>
              <a:t>2017/9/12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9123-DA03-4675-9ADE-C58F67C6DB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962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C606-463C-47CC-AC8C-3ACF24B0667B}" type="datetimeFigureOut">
              <a:rPr lang="zh-CN" altLang="en-US" smtClean="0"/>
              <a:t>2017/9/12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9123-DA03-4675-9ADE-C58F67C6DB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3692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C606-463C-47CC-AC8C-3ACF24B0667B}" type="datetimeFigureOut">
              <a:rPr lang="zh-CN" altLang="en-US" smtClean="0"/>
              <a:t>2017/9/12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9123-DA03-4675-9ADE-C58F67C6DB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584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C606-463C-47CC-AC8C-3ACF24B0667B}" type="datetimeFigureOut">
              <a:rPr lang="zh-CN" altLang="en-US" smtClean="0"/>
              <a:t>2017/9/12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9123-DA03-4675-9ADE-C58F67C6DB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146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C606-463C-47CC-AC8C-3ACF24B0667B}" type="datetimeFigureOut">
              <a:rPr lang="zh-CN" altLang="en-US" smtClean="0"/>
              <a:t>2017/9/12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9123-DA03-4675-9ADE-C58F67C6DB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4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C606-463C-47CC-AC8C-3ACF24B0667B}" type="datetimeFigureOut">
              <a:rPr lang="zh-CN" altLang="en-US" smtClean="0"/>
              <a:t>2017/9/12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9123-DA03-4675-9ADE-C58F67C6DB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2116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C606-463C-47CC-AC8C-3ACF24B0667B}" type="datetimeFigureOut">
              <a:rPr lang="zh-CN" altLang="en-US" smtClean="0"/>
              <a:t>2017/9/12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9123-DA03-4675-9ADE-C58F67C6DB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65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1C606-463C-47CC-AC8C-3ACF24B0667B}" type="datetimeFigureOut">
              <a:rPr lang="zh-CN" altLang="en-US" smtClean="0"/>
              <a:t>2017/9/12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E9123-DA03-4675-9ADE-C58F67C6DB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46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.jpe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.jpe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yyyy\Desktop\辅助图形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0" t="-4311" r="37743" b="52155"/>
          <a:stretch>
            <a:fillRect/>
          </a:stretch>
        </p:blipFill>
        <p:spPr bwMode="auto">
          <a:xfrm>
            <a:off x="5825067" y="4212168"/>
            <a:ext cx="6366933" cy="264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 descr="C:\Users\User\Desktop\胸牌源文件-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733" y="857252"/>
            <a:ext cx="1498600" cy="85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it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208617" y="1857605"/>
            <a:ext cx="8534400" cy="978729"/>
          </a:xfrm>
        </p:spPr>
        <p:txBody>
          <a:bodyPr anchor="b">
            <a:spAutoFit/>
          </a:bodyPr>
          <a:lstStyle/>
          <a:p>
            <a:r>
              <a:rPr lang="en-US" altLang="zh-CN" sz="6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MAXHUB</a:t>
            </a:r>
            <a:r>
              <a:rPr lang="zh-CN" altLang="en-US" sz="6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新品培训</a:t>
            </a:r>
          </a:p>
        </p:txBody>
      </p:sp>
      <p:sp>
        <p:nvSpPr>
          <p:cNvPr id="2053" name="Subtit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208617" y="2846918"/>
            <a:ext cx="8534400" cy="461729"/>
          </a:xfrm>
        </p:spPr>
        <p:txBody>
          <a:bodyPr>
            <a:spAutoFit/>
          </a:bodyPr>
          <a:lstStyle/>
          <a:p>
            <a:pPr marL="0" indent="0">
              <a:buNone/>
            </a:pPr>
            <a:endParaRPr lang="zh-CN" altLang="zh-CN" sz="2667" dirty="0">
              <a:solidFill>
                <a:srgbClr val="DE071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6" name="Picture 2" descr="C:\Users\User\Desktop\胸牌源文件-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733" y="857252"/>
            <a:ext cx="1498600" cy="85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139666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C:\Users\yyyy\Desktop\辅助1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99"/>
          <a:stretch>
            <a:fillRect/>
          </a:stretch>
        </p:blipFill>
        <p:spPr bwMode="auto">
          <a:xfrm>
            <a:off x="571500" y="1058334"/>
            <a:ext cx="11040533" cy="2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2" descr="C:\Users\User\Desktop\胸牌源文件-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368" y="410633"/>
            <a:ext cx="1172633" cy="67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330200"/>
            <a:ext cx="10974917" cy="609334"/>
          </a:xfrm>
        </p:spPr>
        <p:txBody>
          <a:bodyPr anchor="t">
            <a:spAutoFit/>
          </a:bodyPr>
          <a:lstStyle/>
          <a:p>
            <a:pPr algn="l" eaLnBrk="1" hangingPunct="1"/>
            <a:r>
              <a:rPr lang="zh-CN" altLang="en-US" sz="3733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近期案例</a:t>
            </a:r>
            <a:endParaRPr lang="zh-CN" altLang="zh-CN" sz="3733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0725" name="矩形 2"/>
          <p:cNvSpPr>
            <a:spLocks noChangeArrowheads="1"/>
          </p:cNvSpPr>
          <p:nvPr/>
        </p:nvSpPr>
        <p:spPr bwMode="auto">
          <a:xfrm>
            <a:off x="527050" y="1123951"/>
            <a:ext cx="11019367" cy="356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问题：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自行安装软件不兼容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思路：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模块和普通电脑无异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②安卓系统统一回复第三方软件不保证兼容性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原因：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安卓系统高度定制，硬件性能与主流手机存在较大差距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" y="-23083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1364031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C:\Users\yyyy\Desktop\辅助1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99"/>
          <a:stretch>
            <a:fillRect/>
          </a:stretch>
        </p:blipFill>
        <p:spPr bwMode="auto">
          <a:xfrm>
            <a:off x="571500" y="1058334"/>
            <a:ext cx="11040533" cy="2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2" descr="C:\Users\User\Desktop\胸牌源文件-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368" y="410633"/>
            <a:ext cx="1172633" cy="67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330200"/>
            <a:ext cx="10974917" cy="609334"/>
          </a:xfrm>
        </p:spPr>
        <p:txBody>
          <a:bodyPr anchor="t">
            <a:spAutoFit/>
          </a:bodyPr>
          <a:lstStyle/>
          <a:p>
            <a:pPr algn="l" eaLnBrk="1" hangingPunct="1"/>
            <a:r>
              <a:rPr lang="zh-CN" altLang="en-US" sz="3733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近期案例</a:t>
            </a:r>
            <a:endParaRPr lang="zh-CN" altLang="zh-CN" sz="3733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0725" name="矩形 2"/>
          <p:cNvSpPr>
            <a:spLocks noChangeArrowheads="1"/>
          </p:cNvSpPr>
          <p:nvPr/>
        </p:nvSpPr>
        <p:spPr bwMode="auto">
          <a:xfrm>
            <a:off x="527050" y="1123951"/>
            <a:ext cx="11019367" cy="393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问题：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MJ/I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款机型重装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WINDOWS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系统后整机无法正常使用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思路：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①指导客户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插着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模块恢复出厂设置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②派单，申请一块刷好系统的硬盘给客户更换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原因：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①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Windows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系统有定制，重装之后无法正常使用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②把恢复盘里的内容格式化后恢复出厂设置也无法恢复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pc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模块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" y="-23083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8089457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C:\Users\yyyy\Desktop\辅助1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99"/>
          <a:stretch>
            <a:fillRect/>
          </a:stretch>
        </p:blipFill>
        <p:spPr bwMode="auto">
          <a:xfrm>
            <a:off x="571500" y="1058334"/>
            <a:ext cx="11040533" cy="2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2" descr="C:\Users\User\Desktop\胸牌源文件-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368" y="410633"/>
            <a:ext cx="1172633" cy="67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330200"/>
            <a:ext cx="10974917" cy="609334"/>
          </a:xfrm>
        </p:spPr>
        <p:txBody>
          <a:bodyPr anchor="t">
            <a:spAutoFit/>
          </a:bodyPr>
          <a:lstStyle/>
          <a:p>
            <a:pPr algn="l" eaLnBrk="1" hangingPunct="1"/>
            <a:r>
              <a:rPr lang="zh-CN" altLang="en-US" sz="3733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近期案例</a:t>
            </a:r>
            <a:endParaRPr lang="zh-CN" altLang="zh-CN" sz="3733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0725" name="矩形 2"/>
          <p:cNvSpPr>
            <a:spLocks noChangeArrowheads="1"/>
          </p:cNvSpPr>
          <p:nvPr/>
        </p:nvSpPr>
        <p:spPr bwMode="auto">
          <a:xfrm>
            <a:off x="527050" y="1123951"/>
            <a:ext cx="11019367" cy="289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问题：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客户需要固定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IP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上网，不知道怎么设置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思路：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①先设置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510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里的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②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PC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模块机型还需要在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PC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模块内设置网卡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IPv4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IP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自动获取，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DNS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写内网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DNS</a:t>
            </a:r>
          </a:p>
          <a:p>
            <a:pPr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③可参考乐知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MAXHUB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增强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旗舰版用网线固定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IP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、连接内网操作指南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" y="-23083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6573475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C:\Users\yyyy\Desktop\辅助1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99"/>
          <a:stretch>
            <a:fillRect/>
          </a:stretch>
        </p:blipFill>
        <p:spPr bwMode="auto">
          <a:xfrm>
            <a:off x="571500" y="1058334"/>
            <a:ext cx="11040533" cy="2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2" descr="C:\Users\User\Desktop\胸牌源文件-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368" y="410633"/>
            <a:ext cx="1172633" cy="67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330200"/>
            <a:ext cx="10974917" cy="609334"/>
          </a:xfrm>
        </p:spPr>
        <p:txBody>
          <a:bodyPr anchor="t">
            <a:spAutoFit/>
          </a:bodyPr>
          <a:lstStyle/>
          <a:p>
            <a:pPr algn="l" eaLnBrk="1" hangingPunct="1"/>
            <a:r>
              <a:rPr lang="zh-CN" altLang="en-US" sz="3733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近期案例</a:t>
            </a:r>
            <a:endParaRPr lang="zh-CN" altLang="zh-CN" sz="3733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0725" name="矩形 2"/>
          <p:cNvSpPr>
            <a:spLocks noChangeArrowheads="1"/>
          </p:cNvSpPr>
          <p:nvPr/>
        </p:nvSpPr>
        <p:spPr bwMode="auto">
          <a:xfrm>
            <a:off x="527050" y="1123951"/>
            <a:ext cx="11019367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问题：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脚架发错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思路：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①标准版补发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9060A</a:t>
            </a:r>
          </a:p>
          <a:p>
            <a:pPr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②增强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旗舰版按照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BOM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表补发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buNone/>
            </a:pP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原因：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工厂问题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" y="-23083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9240719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C:\Users\yyyy\Desktop\辅助1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99"/>
          <a:stretch>
            <a:fillRect/>
          </a:stretch>
        </p:blipFill>
        <p:spPr bwMode="auto">
          <a:xfrm>
            <a:off x="571500" y="1058334"/>
            <a:ext cx="11040533" cy="2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2" descr="C:\Users\User\Desktop\胸牌源文件-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368" y="410633"/>
            <a:ext cx="1172633" cy="67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330200"/>
            <a:ext cx="10974917" cy="609334"/>
          </a:xfrm>
        </p:spPr>
        <p:txBody>
          <a:bodyPr anchor="t">
            <a:spAutoFit/>
          </a:bodyPr>
          <a:lstStyle/>
          <a:p>
            <a:pPr algn="l" eaLnBrk="1" hangingPunct="1"/>
            <a:r>
              <a:rPr lang="zh-CN" altLang="en-US" sz="3733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近期案例</a:t>
            </a:r>
            <a:endParaRPr lang="zh-CN" altLang="zh-CN" sz="3733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0725" name="矩形 2"/>
          <p:cNvSpPr>
            <a:spLocks noChangeArrowheads="1"/>
          </p:cNvSpPr>
          <p:nvPr/>
        </p:nvSpPr>
        <p:spPr bwMode="auto">
          <a:xfrm>
            <a:off x="527050" y="1123951"/>
            <a:ext cx="11019367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问题：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MC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机型配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SP05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无法配对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思路：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buNone/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20170708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软件已修复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buNone/>
            </a:pP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" y="-23083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9807712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C:\Users\yyyy\Desktop\辅助1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99"/>
          <a:stretch>
            <a:fillRect/>
          </a:stretch>
        </p:blipFill>
        <p:spPr bwMode="auto">
          <a:xfrm>
            <a:off x="571500" y="1058334"/>
            <a:ext cx="11040533" cy="2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2" descr="C:\Users\User\Desktop\胸牌源文件-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368" y="410633"/>
            <a:ext cx="1172633" cy="67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330200"/>
            <a:ext cx="10974917" cy="609334"/>
          </a:xfrm>
        </p:spPr>
        <p:txBody>
          <a:bodyPr anchor="t">
            <a:spAutoFit/>
          </a:bodyPr>
          <a:lstStyle/>
          <a:p>
            <a:pPr algn="l" eaLnBrk="1" hangingPunct="1"/>
            <a:r>
              <a:rPr lang="zh-CN" altLang="en-US" sz="3733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近期案例</a:t>
            </a:r>
            <a:endParaRPr lang="zh-CN" altLang="zh-CN" sz="3733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0725" name="矩形 2"/>
          <p:cNvSpPr>
            <a:spLocks noChangeArrowheads="1"/>
          </p:cNvSpPr>
          <p:nvPr/>
        </p:nvSpPr>
        <p:spPr bwMode="auto">
          <a:xfrm>
            <a:off x="527050" y="1123951"/>
            <a:ext cx="11019367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问题：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无线传屏升级过程中闪屏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思路：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安抚客户，研发在解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buNone/>
            </a:pP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" y="-23083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8088061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yyyy\Desktop\辅助图形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9" t="-4311" r="37743" b="52155"/>
          <a:stretch>
            <a:fillRect/>
          </a:stretch>
        </p:blipFill>
        <p:spPr bwMode="auto">
          <a:xfrm>
            <a:off x="5825067" y="4207934"/>
            <a:ext cx="6366933" cy="264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矩形 13"/>
          <p:cNvSpPr>
            <a:spLocks noChangeArrowheads="1"/>
          </p:cNvSpPr>
          <p:nvPr/>
        </p:nvSpPr>
        <p:spPr bwMode="auto">
          <a:xfrm>
            <a:off x="1007647" y="5618355"/>
            <a:ext cx="2432076" cy="44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8565"/>
            <a:r>
              <a:rPr lang="zh-CN" altLang="en-US" sz="1335" b="1" ker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广州视睿电子科技有限公司</a:t>
            </a:r>
          </a:p>
          <a:p>
            <a:pPr defTabSz="1218565"/>
            <a:r>
              <a:rPr lang="zh-CN" altLang="en-US" sz="935" b="1" ker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Guangzhou Shirui Electronics Co., Ltd</a:t>
            </a:r>
            <a:endParaRPr lang="zh-CN" altLang="en-US" sz="2400" kern="0">
              <a:sym typeface="Calibri" panose="020F0502020204030204" pitchFamily="34" charset="0"/>
            </a:endParaRPr>
          </a:p>
        </p:txBody>
      </p:sp>
      <p:pic>
        <p:nvPicPr>
          <p:cNvPr id="2052" name="Picture 2" descr="C:\Users\User\Desktop\胸牌源文件-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733" y="857252"/>
            <a:ext cx="1498600" cy="85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899636" y="1508868"/>
            <a:ext cx="10363200" cy="1470025"/>
          </a:xfrm>
        </p:spPr>
        <p:txBody>
          <a:bodyPr>
            <a:normAutofit/>
          </a:bodyPr>
          <a:lstStyle/>
          <a:p>
            <a:r>
              <a:rPr lang="zh-CN" altLang="en-US" sz="5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壁挂安装</a:t>
            </a:r>
          </a:p>
        </p:txBody>
      </p:sp>
    </p:spTree>
    <p:extLst>
      <p:ext uri="{BB962C8B-B14F-4D97-AF65-F5344CB8AC3E}">
        <p14:creationId xmlns:p14="http://schemas.microsoft.com/office/powerpoint/2010/main" val="2593823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组合 6"/>
          <p:cNvGrpSpPr/>
          <p:nvPr/>
        </p:nvGrpSpPr>
        <p:grpSpPr bwMode="auto">
          <a:xfrm>
            <a:off x="508000" y="330200"/>
            <a:ext cx="11040533" cy="558800"/>
            <a:chOff x="0" y="0"/>
            <a:chExt cx="8280000" cy="418605"/>
          </a:xfrm>
        </p:grpSpPr>
        <p:pic>
          <p:nvPicPr>
            <p:cNvPr id="16390" name="Picture 4" descr="C:\Users\yyyy\Desktop\0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8498" y="0"/>
              <a:ext cx="648000" cy="278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3" descr="C:\Users\yyyy\Desktop\辅助1.jpg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9"/>
            <a:stretch>
              <a:fillRect/>
            </a:stretch>
          </p:blipFill>
          <p:spPr bwMode="auto">
            <a:xfrm>
              <a:off x="0" y="400605"/>
              <a:ext cx="8280000" cy="1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9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512237" y="40220"/>
            <a:ext cx="7776633" cy="933449"/>
          </a:xfrm>
        </p:spPr>
        <p:txBody>
          <a:bodyPr/>
          <a:lstStyle/>
          <a:p>
            <a:pPr algn="l"/>
            <a:r>
              <a:rPr lang="zh-CN" altLang="en-US" sz="3200" b="1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墙面（非承重墙）安装要求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8000" y="1280160"/>
            <a:ext cx="11022330" cy="42976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①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墙体加固：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根据壁挂大小确定墙体加固面积，在相应位置的墙体上刨开空心砖，使用红砖、水泥沙浆砌筑、灌注处理。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局部用水泥灌浆：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在安装膨胀螺丝位置上方的空心砖打个洞，向下方和水平方向灌上细石混凝土。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③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穿墙螺丝：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如果挂机墙面的另一面有足够的空间，可在安装膨胀螺丝的位置，打入穿墙螺丝，两头背板固定。</a:t>
            </a:r>
          </a:p>
          <a:p>
            <a:pPr>
              <a:lnSpc>
                <a:spcPct val="150000"/>
              </a:lnSpc>
            </a:pPr>
            <a:r>
              <a:rPr lang="zh-CN" altLang="zh-CN" sz="2000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备注：一般新</a:t>
            </a:r>
            <a:r>
              <a:rPr lang="zh-CN" altLang="en-US" sz="2000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建</a:t>
            </a:r>
            <a:r>
              <a:rPr lang="zh-CN" altLang="zh-CN" sz="2000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筑建议用墙面浇筑，旧</a:t>
            </a:r>
            <a:r>
              <a:rPr lang="zh-CN" altLang="en-US" sz="2000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建</a:t>
            </a:r>
            <a:r>
              <a:rPr lang="zh-CN" altLang="zh-CN" sz="2000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筑一般建议用穿墙螺丝进行固定。但采取哪种处理方式需根据现场实际使用</a:t>
            </a:r>
            <a:r>
              <a:rPr lang="zh-CN" altLang="en-US" sz="2000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环境进行</a:t>
            </a:r>
            <a:r>
              <a:rPr lang="zh-CN" altLang="zh-CN" sz="2000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</a:t>
            </a:r>
            <a:r>
              <a:rPr lang="zh-CN" altLang="en-US" sz="2000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zh-CN" sz="2000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以上方案仅供参考。</a:t>
            </a:r>
          </a:p>
        </p:txBody>
      </p:sp>
    </p:spTree>
    <p:extLst>
      <p:ext uri="{BB962C8B-B14F-4D97-AF65-F5344CB8AC3E}">
        <p14:creationId xmlns:p14="http://schemas.microsoft.com/office/powerpoint/2010/main" val="2331863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组合 6"/>
          <p:cNvGrpSpPr/>
          <p:nvPr/>
        </p:nvGrpSpPr>
        <p:grpSpPr bwMode="auto">
          <a:xfrm>
            <a:off x="508000" y="330200"/>
            <a:ext cx="11040533" cy="558800"/>
            <a:chOff x="0" y="0"/>
            <a:chExt cx="8280000" cy="418605"/>
          </a:xfrm>
        </p:grpSpPr>
        <p:pic>
          <p:nvPicPr>
            <p:cNvPr id="16390" name="Picture 4" descr="C:\Users\yyyy\Desktop\0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8498" y="0"/>
              <a:ext cx="648000" cy="278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3" descr="C:\Users\yyyy\Desktop\辅助1.jpg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9"/>
            <a:stretch>
              <a:fillRect/>
            </a:stretch>
          </p:blipFill>
          <p:spPr bwMode="auto">
            <a:xfrm>
              <a:off x="0" y="400605"/>
              <a:ext cx="8280000" cy="1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9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512237" y="40220"/>
            <a:ext cx="7776633" cy="933449"/>
          </a:xfrm>
        </p:spPr>
        <p:txBody>
          <a:bodyPr/>
          <a:lstStyle/>
          <a:p>
            <a:pPr algn="l"/>
            <a:r>
              <a:rPr lang="zh-CN" altLang="en-US" sz="3200" b="1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壁挂安装要求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0060" y="1192530"/>
            <a:ext cx="11022330" cy="1005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将壁挂架放在墙上水平校准后进行画孔位，壁挂架上面孔位必须≥6个</a:t>
            </a:r>
          </a:p>
          <a:p>
            <a:pPr>
              <a:lnSpc>
                <a:spcPct val="150000"/>
              </a:lnSpc>
            </a:pPr>
            <a:r>
              <a:rPr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（如果大于80寸，需≥8个），壁挂架下面孔位≥2个。</a:t>
            </a:r>
          </a:p>
        </p:txBody>
      </p:sp>
      <p:pic>
        <p:nvPicPr>
          <p:cNvPr id="11269" name="图片 13" descr="C:\Users\User\AppData\Roaming\Tencent\Users\2529540787\QQ\WinTemp\RichOle\RRA[46W[YH~~$8J0K(_EC5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" y="2198370"/>
            <a:ext cx="5943600" cy="339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65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165" y="2630805"/>
            <a:ext cx="5172710" cy="178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62645" y="2630805"/>
            <a:ext cx="3086100" cy="256667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80060" y="5487670"/>
            <a:ext cx="11050270" cy="140081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注意事项：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、膨胀胶塞全部进入墙体，且进入承重墙（除去涂层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夹板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或其他覆盖物质）至少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4.5cm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、为更安全地使用本设备，在壁挂条卡在壁挂板后建议设备的中心线与壁挂板中心对齐，以确保安全。</a:t>
            </a:r>
          </a:p>
        </p:txBody>
      </p:sp>
    </p:spTree>
    <p:extLst>
      <p:ext uri="{BB962C8B-B14F-4D97-AF65-F5344CB8AC3E}">
        <p14:creationId xmlns:p14="http://schemas.microsoft.com/office/powerpoint/2010/main" val="216515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yyyy\Desktop\辅助图形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9" t="-4311" r="37743" b="52155"/>
          <a:stretch>
            <a:fillRect/>
          </a:stretch>
        </p:blipFill>
        <p:spPr bwMode="auto">
          <a:xfrm>
            <a:off x="5825067" y="4207934"/>
            <a:ext cx="6366933" cy="264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矩形 13"/>
          <p:cNvSpPr>
            <a:spLocks noChangeArrowheads="1"/>
          </p:cNvSpPr>
          <p:nvPr/>
        </p:nvSpPr>
        <p:spPr bwMode="auto">
          <a:xfrm>
            <a:off x="1007647" y="5618355"/>
            <a:ext cx="2432076" cy="44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8565"/>
            <a:r>
              <a:rPr lang="zh-CN" altLang="en-US" sz="1335" b="1" ker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广州视睿电子科技有限公司</a:t>
            </a:r>
          </a:p>
          <a:p>
            <a:pPr defTabSz="1218565"/>
            <a:r>
              <a:rPr lang="zh-CN" altLang="en-US" sz="935" b="1" ker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Guangzhou Shirui Electronics Co., Ltd</a:t>
            </a:r>
            <a:endParaRPr lang="zh-CN" altLang="en-US" sz="2400" kern="0">
              <a:sym typeface="Calibri" panose="020F0502020204030204" pitchFamily="34" charset="0"/>
            </a:endParaRPr>
          </a:p>
        </p:txBody>
      </p:sp>
      <p:pic>
        <p:nvPicPr>
          <p:cNvPr id="2052" name="Picture 2" descr="C:\Users\User\Desktop\胸牌源文件-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733" y="857252"/>
            <a:ext cx="1498600" cy="85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899636" y="1508868"/>
            <a:ext cx="10363200" cy="1470025"/>
          </a:xfrm>
        </p:spPr>
        <p:txBody>
          <a:bodyPr>
            <a:normAutofit/>
          </a:bodyPr>
          <a:lstStyle/>
          <a:p>
            <a:r>
              <a:rPr lang="en-US" altLang="zh-CN" sz="5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ST23</a:t>
            </a:r>
            <a:r>
              <a:rPr lang="zh-CN" altLang="en-US" sz="5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移动脚架</a:t>
            </a:r>
          </a:p>
        </p:txBody>
      </p:sp>
    </p:spTree>
    <p:extLst>
      <p:ext uri="{BB962C8B-B14F-4D97-AF65-F5344CB8AC3E}">
        <p14:creationId xmlns:p14="http://schemas.microsoft.com/office/powerpoint/2010/main" val="2146058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C:\Users\yyyy\Desktop\辅助1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99"/>
          <a:stretch>
            <a:fillRect/>
          </a:stretch>
        </p:blipFill>
        <p:spPr bwMode="auto">
          <a:xfrm>
            <a:off x="571500" y="4406901"/>
            <a:ext cx="11040533" cy="2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 descr="C:\Users\User\Desktop\胸牌源文件-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368" y="410633"/>
            <a:ext cx="1172633" cy="67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622300" y="2869001"/>
            <a:ext cx="10363200" cy="830933"/>
          </a:xfrm>
        </p:spPr>
        <p:txBody>
          <a:bodyPr anchor="b">
            <a:spAutoFit/>
          </a:bodyPr>
          <a:lstStyle/>
          <a:p>
            <a:pPr algn="l" eaLnBrk="1" hangingPunct="1">
              <a:defRPr/>
            </a:pPr>
            <a:r>
              <a:rPr lang="zh-CN" altLang="en-US" sz="5333" dirty="0">
                <a:solidFill>
                  <a:srgbClr val="3F3F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近期案例</a:t>
            </a:r>
            <a:endParaRPr lang="en-US" altLang="zh-CN" sz="5333" dirty="0">
              <a:solidFill>
                <a:srgbClr val="3F3F3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9701" name="文本占位符 2"/>
          <p:cNvSpPr>
            <a:spLocks noGrp="1" noChangeArrowheads="1"/>
          </p:cNvSpPr>
          <p:nvPr>
            <p:ph type="body" idx="4294967295"/>
          </p:nvPr>
        </p:nvSpPr>
        <p:spPr>
          <a:xfrm>
            <a:off x="603251" y="4356101"/>
            <a:ext cx="10363200" cy="1377951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endParaRPr lang="zh-CN" altLang="zh-CN" sz="2667" dirty="0">
              <a:solidFill>
                <a:srgbClr val="DE071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0056424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C:\Users\user\Desktop\213213.png2132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6" y="330200"/>
            <a:ext cx="11983589" cy="679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组合 6"/>
          <p:cNvGrpSpPr/>
          <p:nvPr/>
        </p:nvGrpSpPr>
        <p:grpSpPr bwMode="auto">
          <a:xfrm>
            <a:off x="508000" y="330200"/>
            <a:ext cx="11040533" cy="558800"/>
            <a:chOff x="0" y="0"/>
            <a:chExt cx="8280000" cy="418605"/>
          </a:xfrm>
        </p:grpSpPr>
        <p:pic>
          <p:nvPicPr>
            <p:cNvPr id="16390" name="Picture 4" descr="C:\Users\yyyy\Desktop\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8498" y="0"/>
              <a:ext cx="648000" cy="278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3" descr="C:\Users\yyyy\Desktop\辅助1.jpg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9"/>
            <a:stretch>
              <a:fillRect/>
            </a:stretch>
          </p:blipFill>
          <p:spPr bwMode="auto">
            <a:xfrm>
              <a:off x="0" y="400605"/>
              <a:ext cx="8280000" cy="1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9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512237" y="40220"/>
            <a:ext cx="7776633" cy="933449"/>
          </a:xfrm>
        </p:spPr>
        <p:txBody>
          <a:bodyPr/>
          <a:lstStyle/>
          <a:p>
            <a:pPr algn="l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整体效果图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5798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组合 6"/>
          <p:cNvGrpSpPr/>
          <p:nvPr/>
        </p:nvGrpSpPr>
        <p:grpSpPr bwMode="auto">
          <a:xfrm>
            <a:off x="508000" y="330200"/>
            <a:ext cx="11040533" cy="558800"/>
            <a:chOff x="0" y="0"/>
            <a:chExt cx="8280000" cy="418605"/>
          </a:xfrm>
        </p:grpSpPr>
        <p:pic>
          <p:nvPicPr>
            <p:cNvPr id="16390" name="Picture 4" descr="C:\Users\yyyy\Desktop\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8498" y="0"/>
              <a:ext cx="648000" cy="278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3" descr="C:\Users\yyyy\Desktop\辅助1.jpg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9"/>
            <a:stretch>
              <a:fillRect/>
            </a:stretch>
          </p:blipFill>
          <p:spPr bwMode="auto">
            <a:xfrm>
              <a:off x="0" y="400605"/>
              <a:ext cx="8280000" cy="1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9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512237" y="40220"/>
            <a:ext cx="7776633" cy="933449"/>
          </a:xfrm>
        </p:spPr>
        <p:txBody>
          <a:bodyPr/>
          <a:lstStyle/>
          <a:p>
            <a:pPr algn="l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移动脚架效果图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9" name="图片 8" descr="1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4" y="40220"/>
            <a:ext cx="12238993" cy="681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250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灯片编号占位符 5"/>
          <p:cNvSpPr txBox="1">
            <a:spLocks noGrp="1" noChangeArrowheads="1"/>
          </p:cNvSpPr>
          <p:nvPr/>
        </p:nvSpPr>
        <p:spPr bwMode="auto">
          <a:xfrm>
            <a:off x="8737600" y="6356353"/>
            <a:ext cx="28448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 defTabSz="1218565">
              <a:spcBef>
                <a:spcPct val="0"/>
              </a:spcBef>
              <a:buNone/>
            </a:pPr>
            <a:fld id="{82175350-1ED6-4D39-B8D9-9877F085ACA9}" type="slidenum">
              <a:rPr lang="zh-CN" altLang="zh-CN" sz="1600" b="0" kern="0">
                <a:solidFill>
                  <a:srgbClr val="898989"/>
                </a:solidFill>
                <a:latin typeface="Arial" panose="020B0604020202020204" pitchFamily="34" charset="0"/>
              </a:rPr>
              <a:t>22</a:t>
            </a:fld>
            <a:endParaRPr lang="zh-CN" altLang="zh-CN" sz="2400" b="0" kern="0">
              <a:latin typeface="Arial" panose="020B0604020202020204" pitchFamily="34" charset="0"/>
            </a:endParaRPr>
          </a:p>
        </p:txBody>
      </p:sp>
      <p:grpSp>
        <p:nvGrpSpPr>
          <p:cNvPr id="16387" name="组合 6"/>
          <p:cNvGrpSpPr/>
          <p:nvPr/>
        </p:nvGrpSpPr>
        <p:grpSpPr bwMode="auto">
          <a:xfrm>
            <a:off x="508000" y="330200"/>
            <a:ext cx="11040533" cy="558800"/>
            <a:chOff x="0" y="0"/>
            <a:chExt cx="8280000" cy="418605"/>
          </a:xfrm>
        </p:grpSpPr>
        <p:pic>
          <p:nvPicPr>
            <p:cNvPr id="16390" name="Picture 4" descr="C:\Users\yyyy\Desktop\0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8498" y="0"/>
              <a:ext cx="648000" cy="278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3" descr="C:\Users\yyyy\Desktop\辅助1.jpg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9"/>
            <a:stretch>
              <a:fillRect/>
            </a:stretch>
          </p:blipFill>
          <p:spPr bwMode="auto">
            <a:xfrm>
              <a:off x="0" y="400605"/>
              <a:ext cx="8280000" cy="1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9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512237" y="40220"/>
            <a:ext cx="7776633" cy="933449"/>
          </a:xfrm>
        </p:spPr>
        <p:txBody>
          <a:bodyPr/>
          <a:lstStyle/>
          <a:p>
            <a:pPr algn="l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移动脚架六视效果图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0" y="889000"/>
            <a:ext cx="11076250" cy="586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67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372" y="1713752"/>
            <a:ext cx="6864362" cy="5059647"/>
          </a:xfrm>
          <a:prstGeom prst="rect">
            <a:avLst/>
          </a:prstGeom>
        </p:spPr>
      </p:pic>
      <p:grpSp>
        <p:nvGrpSpPr>
          <p:cNvPr id="16387" name="组合 6"/>
          <p:cNvGrpSpPr/>
          <p:nvPr/>
        </p:nvGrpSpPr>
        <p:grpSpPr bwMode="auto">
          <a:xfrm>
            <a:off x="508000" y="330200"/>
            <a:ext cx="11040533" cy="558800"/>
            <a:chOff x="0" y="0"/>
            <a:chExt cx="8280000" cy="418605"/>
          </a:xfrm>
        </p:grpSpPr>
        <p:pic>
          <p:nvPicPr>
            <p:cNvPr id="16390" name="Picture 4" descr="C:\Users\yyyy\Desktop\00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8498" y="0"/>
              <a:ext cx="648000" cy="278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3" descr="C:\Users\yyyy\Desktop\辅助1.jpg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9"/>
            <a:stretch>
              <a:fillRect/>
            </a:stretch>
          </p:blipFill>
          <p:spPr bwMode="auto">
            <a:xfrm>
              <a:off x="0" y="400605"/>
              <a:ext cx="8280000" cy="1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8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507999" y="944033"/>
            <a:ext cx="9761415" cy="76971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适用于</a:t>
            </a:r>
            <a:r>
              <a:rPr lang="en-US" altLang="zh-CN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55-86</a:t>
            </a:r>
            <a:r>
              <a:rPr lang="zh-CN" alt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英寸平板电视，最重可承重</a:t>
            </a:r>
            <a:r>
              <a:rPr lang="en-US" altLang="zh-CN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180KG</a:t>
            </a:r>
          </a:p>
          <a:p>
            <a:pPr marL="0" indent="0">
              <a:lnSpc>
                <a:spcPct val="150000"/>
              </a:lnSpc>
              <a:buNone/>
            </a:pPr>
            <a:endParaRPr lang="zh-CN" altLang="en-US" sz="2135" dirty="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89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512237" y="40220"/>
            <a:ext cx="7776633" cy="933449"/>
          </a:xfrm>
        </p:spPr>
        <p:txBody>
          <a:bodyPr/>
          <a:lstStyle/>
          <a:p>
            <a:pPr algn="l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五金主件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1779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组合 6"/>
          <p:cNvGrpSpPr/>
          <p:nvPr/>
        </p:nvGrpSpPr>
        <p:grpSpPr bwMode="auto">
          <a:xfrm>
            <a:off x="508000" y="330200"/>
            <a:ext cx="11040533" cy="558800"/>
            <a:chOff x="0" y="0"/>
            <a:chExt cx="8280000" cy="418605"/>
          </a:xfrm>
        </p:grpSpPr>
        <p:pic>
          <p:nvPicPr>
            <p:cNvPr id="16390" name="Picture 4" descr="C:\Users\yyyy\Desktop\0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8498" y="0"/>
              <a:ext cx="648000" cy="278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3" descr="C:\Users\yyyy\Desktop\辅助1.jpg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9"/>
            <a:stretch>
              <a:fillRect/>
            </a:stretch>
          </p:blipFill>
          <p:spPr bwMode="auto">
            <a:xfrm>
              <a:off x="0" y="400605"/>
              <a:ext cx="8280000" cy="1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9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512237" y="40220"/>
            <a:ext cx="7776633" cy="933449"/>
          </a:xfrm>
        </p:spPr>
        <p:txBody>
          <a:bodyPr/>
          <a:lstStyle/>
          <a:p>
            <a:pPr algn="l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五金配件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" y="1136826"/>
            <a:ext cx="9535886" cy="416150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08000" y="5461491"/>
            <a:ext cx="9085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*拆除包装箱后，请确认五金主件和五金配件是否齐全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634891" y="1321457"/>
            <a:ext cx="922215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900" dirty="0"/>
              <a:t>30pcs</a:t>
            </a:r>
            <a:endParaRPr lang="zh-CN" altLang="en-US" sz="1900" dirty="0"/>
          </a:p>
        </p:txBody>
      </p:sp>
    </p:spTree>
    <p:extLst>
      <p:ext uri="{BB962C8B-B14F-4D97-AF65-F5344CB8AC3E}">
        <p14:creationId xmlns:p14="http://schemas.microsoft.com/office/powerpoint/2010/main" val="4264033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组合 6"/>
          <p:cNvGrpSpPr/>
          <p:nvPr/>
        </p:nvGrpSpPr>
        <p:grpSpPr bwMode="auto">
          <a:xfrm>
            <a:off x="508000" y="330200"/>
            <a:ext cx="11040533" cy="558800"/>
            <a:chOff x="0" y="0"/>
            <a:chExt cx="8280000" cy="418605"/>
          </a:xfrm>
        </p:grpSpPr>
        <p:pic>
          <p:nvPicPr>
            <p:cNvPr id="16390" name="Picture 4" descr="C:\Users\yyyy\Desktop\0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8498" y="0"/>
              <a:ext cx="648000" cy="278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3" descr="C:\Users\yyyy\Desktop\辅助1.jpg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9"/>
            <a:stretch>
              <a:fillRect/>
            </a:stretch>
          </p:blipFill>
          <p:spPr bwMode="auto">
            <a:xfrm>
              <a:off x="0" y="400605"/>
              <a:ext cx="8280000" cy="1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9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512237" y="40220"/>
            <a:ext cx="7776633" cy="933449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安装步骤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9" name="内容占位符 2"/>
          <p:cNvSpPr txBox="1">
            <a:spLocks noChangeArrowheads="1"/>
          </p:cNvSpPr>
          <p:nvPr/>
        </p:nvSpPr>
        <p:spPr>
          <a:xfrm>
            <a:off x="367322" y="889000"/>
            <a:ext cx="5806631" cy="78115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一、把轮子装在底座上面，用活动扳手锁紧</a:t>
            </a:r>
            <a:endParaRPr lang="en-US" altLang="zh-CN" sz="4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2135" dirty="0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marL="0" indent="0"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endParaRPr lang="zh-CN" altLang="en-US" sz="2135" dirty="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" y="2194559"/>
            <a:ext cx="5171425" cy="3460652"/>
          </a:xfrm>
          <a:prstGeom prst="rect">
            <a:avLst/>
          </a:prstGeom>
        </p:spPr>
      </p:pic>
      <p:sp>
        <p:nvSpPr>
          <p:cNvPr id="11" name="内容占位符 2"/>
          <p:cNvSpPr txBox="1">
            <a:spLocks noChangeArrowheads="1"/>
          </p:cNvSpPr>
          <p:nvPr/>
        </p:nvSpPr>
        <p:spPr>
          <a:xfrm>
            <a:off x="6394903" y="864972"/>
            <a:ext cx="4445806" cy="7811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二、将左右立柱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B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和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C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与底座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A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固定</a:t>
            </a:r>
            <a:endParaRPr lang="zh-CN" altLang="en-US" sz="2135" dirty="0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marL="0" indent="0"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endParaRPr lang="zh-CN" altLang="en-US" sz="2135" dirty="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2253" y="2113116"/>
            <a:ext cx="5790760" cy="362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23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组合 6"/>
          <p:cNvGrpSpPr/>
          <p:nvPr/>
        </p:nvGrpSpPr>
        <p:grpSpPr bwMode="auto">
          <a:xfrm>
            <a:off x="508000" y="330200"/>
            <a:ext cx="11040533" cy="558800"/>
            <a:chOff x="0" y="0"/>
            <a:chExt cx="8280000" cy="418605"/>
          </a:xfrm>
        </p:grpSpPr>
        <p:pic>
          <p:nvPicPr>
            <p:cNvPr id="16390" name="Picture 4" descr="C:\Users\yyyy\Desktop\0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8498" y="0"/>
              <a:ext cx="648000" cy="278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3" descr="C:\Users\yyyy\Desktop\辅助1.jpg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9"/>
            <a:stretch>
              <a:fillRect/>
            </a:stretch>
          </p:blipFill>
          <p:spPr bwMode="auto">
            <a:xfrm>
              <a:off x="0" y="400605"/>
              <a:ext cx="8280000" cy="1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9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512237" y="40220"/>
            <a:ext cx="7776633" cy="933449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安装步骤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9" name="内容占位符 2"/>
          <p:cNvSpPr txBox="1">
            <a:spLocks noChangeArrowheads="1"/>
          </p:cNvSpPr>
          <p:nvPr/>
        </p:nvSpPr>
        <p:spPr>
          <a:xfrm>
            <a:off x="6966010" y="896515"/>
            <a:ext cx="4069542" cy="769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8565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四、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将挡板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D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插入到左右立柱中</a:t>
            </a:r>
            <a:endParaRPr kumimoji="0" lang="zh-CN" altLang="en-US" sz="2135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宋体" panose="02010600030101010101" pitchFamily="2" charset="-122"/>
              <a:cs typeface="+mn-cs"/>
              <a:sym typeface="宋体" panose="02010600030101010101" pitchFamily="2" charset="-122"/>
            </a:endParaRPr>
          </a:p>
          <a:p>
            <a:pPr marL="0" marR="0" lvl="0" indent="0" algn="l" defTabSz="1218565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AutoNum type="arabicPeriod"/>
              <a:defRPr/>
            </a:pPr>
            <a:endParaRPr kumimoji="0" lang="zh-CN" altLang="en-US" sz="213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1" name="内容占位符 2"/>
          <p:cNvSpPr txBox="1">
            <a:spLocks noChangeArrowheads="1"/>
          </p:cNvSpPr>
          <p:nvPr/>
        </p:nvSpPr>
        <p:spPr>
          <a:xfrm>
            <a:off x="508000" y="857479"/>
            <a:ext cx="4010212" cy="769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8565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三、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将支撑管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E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与左右立柱连接</a:t>
            </a:r>
            <a:endParaRPr kumimoji="0" lang="zh-CN" altLang="en-US" sz="2135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宋体" panose="02010600030101010101" pitchFamily="2" charset="-122"/>
              <a:cs typeface="+mn-cs"/>
              <a:sym typeface="宋体" panose="02010600030101010101" pitchFamily="2" charset="-122"/>
            </a:endParaRPr>
          </a:p>
          <a:p>
            <a:pPr marL="0" marR="0" lvl="0" indent="0" algn="l" defTabSz="1218565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AutoNum type="arabicPeriod"/>
              <a:defRPr/>
            </a:pPr>
            <a:endParaRPr kumimoji="0" lang="zh-CN" altLang="en-US" sz="213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  <a:sym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955" y="1527277"/>
            <a:ext cx="2772321" cy="526096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4452" y="1627198"/>
            <a:ext cx="2492658" cy="5075848"/>
          </a:xfrm>
          <a:prstGeom prst="rect">
            <a:avLst/>
          </a:prstGeom>
        </p:spPr>
      </p:pic>
      <p:sp>
        <p:nvSpPr>
          <p:cNvPr id="12" name="箭头: 右 13"/>
          <p:cNvSpPr/>
          <p:nvPr/>
        </p:nvSpPr>
        <p:spPr>
          <a:xfrm>
            <a:off x="4924972" y="3749546"/>
            <a:ext cx="2041038" cy="6207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10835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组合 6"/>
          <p:cNvGrpSpPr/>
          <p:nvPr/>
        </p:nvGrpSpPr>
        <p:grpSpPr bwMode="auto">
          <a:xfrm>
            <a:off x="508000" y="330200"/>
            <a:ext cx="11040533" cy="558800"/>
            <a:chOff x="0" y="0"/>
            <a:chExt cx="8280000" cy="418605"/>
          </a:xfrm>
        </p:grpSpPr>
        <p:pic>
          <p:nvPicPr>
            <p:cNvPr id="16390" name="Picture 4" descr="C:\Users\yyyy\Desktop\0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8498" y="0"/>
              <a:ext cx="648000" cy="278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3" descr="C:\Users\yyyy\Desktop\辅助1.jpg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9"/>
            <a:stretch>
              <a:fillRect/>
            </a:stretch>
          </p:blipFill>
          <p:spPr bwMode="auto">
            <a:xfrm>
              <a:off x="0" y="400605"/>
              <a:ext cx="8280000" cy="1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9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512237" y="40220"/>
            <a:ext cx="7776633" cy="933449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安装步骤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9" name="内容占位符 2"/>
          <p:cNvSpPr txBox="1">
            <a:spLocks noChangeArrowheads="1"/>
          </p:cNvSpPr>
          <p:nvPr/>
        </p:nvSpPr>
        <p:spPr>
          <a:xfrm>
            <a:off x="508000" y="864972"/>
            <a:ext cx="5412736" cy="769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8565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、将整机固定件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F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与左右立柱连接</a:t>
            </a:r>
            <a:endParaRPr kumimoji="0" lang="zh-CN" altLang="en-US" sz="2135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1" name="内容占位符 2"/>
          <p:cNvSpPr txBox="1">
            <a:spLocks noChangeArrowheads="1"/>
          </p:cNvSpPr>
          <p:nvPr/>
        </p:nvSpPr>
        <p:spPr>
          <a:xfrm>
            <a:off x="7272998" y="848537"/>
            <a:ext cx="3236643" cy="769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六、组装完后的效果图</a:t>
            </a:r>
            <a:endParaRPr kumimoji="0" lang="zh-CN" altLang="en-US" sz="2135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458" y="1680207"/>
            <a:ext cx="3055995" cy="501866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7577" y="1774761"/>
            <a:ext cx="3422064" cy="4924115"/>
          </a:xfrm>
          <a:prstGeom prst="rect">
            <a:avLst/>
          </a:prstGeom>
        </p:spPr>
      </p:pic>
      <p:sp>
        <p:nvSpPr>
          <p:cNvPr id="14" name="箭头: 右 13"/>
          <p:cNvSpPr/>
          <p:nvPr/>
        </p:nvSpPr>
        <p:spPr>
          <a:xfrm>
            <a:off x="4203298" y="4189541"/>
            <a:ext cx="2977432" cy="6207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578762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组合 6"/>
          <p:cNvGrpSpPr/>
          <p:nvPr/>
        </p:nvGrpSpPr>
        <p:grpSpPr bwMode="auto">
          <a:xfrm>
            <a:off x="508000" y="330200"/>
            <a:ext cx="11040533" cy="558800"/>
            <a:chOff x="0" y="0"/>
            <a:chExt cx="8280000" cy="418605"/>
          </a:xfrm>
        </p:grpSpPr>
        <p:pic>
          <p:nvPicPr>
            <p:cNvPr id="16390" name="Picture 4" descr="C:\Users\yyyy\Desktop\0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8498" y="0"/>
              <a:ext cx="648000" cy="278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3" descr="C:\Users\yyyy\Desktop\辅助1.jpg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9"/>
            <a:stretch>
              <a:fillRect/>
            </a:stretch>
          </p:blipFill>
          <p:spPr bwMode="auto">
            <a:xfrm>
              <a:off x="0" y="400605"/>
              <a:ext cx="8280000" cy="1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9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512237" y="40220"/>
            <a:ext cx="7776633" cy="933449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整机上架步骤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—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墙板的安装方式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9" name="内容占位符 2"/>
          <p:cNvSpPr txBox="1">
            <a:spLocks noChangeArrowheads="1"/>
          </p:cNvSpPr>
          <p:nvPr/>
        </p:nvSpPr>
        <p:spPr>
          <a:xfrm>
            <a:off x="615530" y="876986"/>
            <a:ext cx="3872064" cy="781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一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、</a:t>
            </a:r>
            <a:r>
              <a:rPr lang="zh-CN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将墙板安装在立柱上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内容占位符 2"/>
          <p:cNvSpPr txBox="1">
            <a:spLocks noChangeArrowheads="1"/>
          </p:cNvSpPr>
          <p:nvPr/>
        </p:nvSpPr>
        <p:spPr>
          <a:xfrm>
            <a:off x="7272181" y="876985"/>
            <a:ext cx="3394307" cy="769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8565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、组装完后的立体效果</a:t>
            </a:r>
            <a:endParaRPr kumimoji="0" lang="zh-CN" altLang="en-US" sz="2135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  <a:sym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530" y="1580515"/>
            <a:ext cx="3272790" cy="50241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0073" y="1798421"/>
            <a:ext cx="4620060" cy="480582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273613" y="2568138"/>
            <a:ext cx="3185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墙板在整机包装箱内</a:t>
            </a:r>
            <a:endParaRPr lang="en-US" altLang="zh-CN" dirty="0">
              <a:solidFill>
                <a:srgbClr val="FF0000"/>
              </a:solidFill>
            </a:endParaRPr>
          </a:p>
          <a:p>
            <a:pPr algn="ctr"/>
            <a:r>
              <a:rPr lang="zh-CN" altLang="en-US" dirty="0">
                <a:solidFill>
                  <a:srgbClr val="FF0000"/>
                </a:solidFill>
              </a:rPr>
              <a:t>标准版为普通的墙板</a:t>
            </a:r>
            <a:endParaRPr lang="en-US" altLang="zh-CN" dirty="0">
              <a:solidFill>
                <a:srgbClr val="FF0000"/>
              </a:solidFill>
            </a:endParaRPr>
          </a:p>
          <a:p>
            <a:pPr algn="ctr"/>
            <a:r>
              <a:rPr lang="zh-CN" altLang="en-US" dirty="0">
                <a:solidFill>
                  <a:srgbClr val="FF0000"/>
                </a:solidFill>
              </a:rPr>
              <a:t>增强版和旗舰版为带钩的墙板</a:t>
            </a: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7444358" y="2471456"/>
            <a:ext cx="1120124" cy="8580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8579224" y="2151529"/>
            <a:ext cx="259976" cy="2648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9457765" y="2151529"/>
            <a:ext cx="259976" cy="2648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箭头连接符 17"/>
          <p:cNvCxnSpPr/>
          <p:nvPr/>
        </p:nvCxnSpPr>
        <p:spPr>
          <a:xfrm flipH="1" flipV="1">
            <a:off x="2913530" y="2483470"/>
            <a:ext cx="1781925" cy="4628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箭头: 右 5"/>
          <p:cNvSpPr/>
          <p:nvPr/>
        </p:nvSpPr>
        <p:spPr>
          <a:xfrm>
            <a:off x="4273614" y="4197424"/>
            <a:ext cx="2998567" cy="5669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032521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组合 6"/>
          <p:cNvGrpSpPr/>
          <p:nvPr/>
        </p:nvGrpSpPr>
        <p:grpSpPr bwMode="auto">
          <a:xfrm>
            <a:off x="508000" y="330200"/>
            <a:ext cx="11040533" cy="558800"/>
            <a:chOff x="0" y="0"/>
            <a:chExt cx="8280000" cy="418605"/>
          </a:xfrm>
        </p:grpSpPr>
        <p:pic>
          <p:nvPicPr>
            <p:cNvPr id="16390" name="Picture 4" descr="C:\Users\yyyy\Desktop\0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8498" y="0"/>
              <a:ext cx="648000" cy="278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3" descr="C:\Users\yyyy\Desktop\辅助1.jpg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9"/>
            <a:stretch>
              <a:fillRect/>
            </a:stretch>
          </p:blipFill>
          <p:spPr bwMode="auto">
            <a:xfrm>
              <a:off x="0" y="400605"/>
              <a:ext cx="8280000" cy="1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9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512237" y="40220"/>
            <a:ext cx="7776633" cy="933449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安装步骤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—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整机带壁挂条的安装方式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9" name="内容占位符 2"/>
          <p:cNvSpPr txBox="1">
            <a:spLocks noChangeArrowheads="1"/>
          </p:cNvSpPr>
          <p:nvPr/>
        </p:nvSpPr>
        <p:spPr>
          <a:xfrm>
            <a:off x="322103" y="874803"/>
            <a:ext cx="5412736" cy="769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8565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一、用合适的螺丝将电视机和挂条组装起来</a:t>
            </a:r>
            <a:endParaRPr kumimoji="0" lang="zh-CN" altLang="en-US" sz="2135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1" name="内容占位符 2"/>
          <p:cNvSpPr txBox="1">
            <a:spLocks noChangeArrowheads="1"/>
          </p:cNvSpPr>
          <p:nvPr/>
        </p:nvSpPr>
        <p:spPr>
          <a:xfrm>
            <a:off x="5688503" y="881902"/>
            <a:ext cx="6446238" cy="769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8565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二、将组装好电视机的挂条挂到墙板上并锁紧安全螺栓</a:t>
            </a:r>
            <a:endParaRPr kumimoji="0" lang="zh-CN" altLang="en-US" sz="2135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" y="2349304"/>
            <a:ext cx="5040943" cy="334743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2807" y="1681119"/>
            <a:ext cx="2739927" cy="517688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494257" y="4269029"/>
            <a:ext cx="36977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*确保刹车锁住，此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步骤至少需要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个专业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人员完成</a:t>
            </a:r>
          </a:p>
        </p:txBody>
      </p:sp>
    </p:spTree>
    <p:extLst>
      <p:ext uri="{BB962C8B-B14F-4D97-AF65-F5344CB8AC3E}">
        <p14:creationId xmlns:p14="http://schemas.microsoft.com/office/powerpoint/2010/main" val="1244853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C:\Users\yyyy\Desktop\辅助1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99"/>
          <a:stretch>
            <a:fillRect/>
          </a:stretch>
        </p:blipFill>
        <p:spPr bwMode="auto">
          <a:xfrm>
            <a:off x="571500" y="1058334"/>
            <a:ext cx="11040533" cy="2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2" descr="C:\Users\User\Desktop\胸牌源文件-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368" y="410633"/>
            <a:ext cx="1172633" cy="67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330200"/>
            <a:ext cx="10974917" cy="609334"/>
          </a:xfrm>
        </p:spPr>
        <p:txBody>
          <a:bodyPr anchor="t">
            <a:spAutoFit/>
          </a:bodyPr>
          <a:lstStyle/>
          <a:p>
            <a:pPr algn="l" eaLnBrk="1" hangingPunct="1"/>
            <a:r>
              <a:rPr lang="zh-CN" altLang="en-US" sz="3733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近期案例</a:t>
            </a:r>
            <a:endParaRPr lang="zh-CN" altLang="zh-CN" sz="3733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0725" name="矩形 2"/>
          <p:cNvSpPr>
            <a:spLocks noChangeArrowheads="1"/>
          </p:cNvSpPr>
          <p:nvPr/>
        </p:nvSpPr>
        <p:spPr bwMode="auto">
          <a:xfrm>
            <a:off x="527050" y="1123951"/>
            <a:ext cx="1101936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问题：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PC/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安卓模块无信号，模块能启动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思路：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①升级全部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TV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主板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安卓转接板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(9777)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固件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②更换安卓转接板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原因：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以前出货的安卓转接板存在设计缺陷，新料已修复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" y="-23083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9068297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644522"/>
            <a:ext cx="3928237" cy="4995529"/>
          </a:xfrm>
          <a:prstGeom prst="rect">
            <a:avLst/>
          </a:prstGeom>
        </p:spPr>
      </p:pic>
      <p:grpSp>
        <p:nvGrpSpPr>
          <p:cNvPr id="16387" name="组合 6"/>
          <p:cNvGrpSpPr/>
          <p:nvPr/>
        </p:nvGrpSpPr>
        <p:grpSpPr bwMode="auto">
          <a:xfrm>
            <a:off x="508000" y="330200"/>
            <a:ext cx="11040533" cy="558800"/>
            <a:chOff x="0" y="0"/>
            <a:chExt cx="8280000" cy="418605"/>
          </a:xfrm>
        </p:grpSpPr>
        <p:pic>
          <p:nvPicPr>
            <p:cNvPr id="16390" name="Picture 4" descr="C:\Users\yyyy\Desktop\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8498" y="0"/>
              <a:ext cx="648000" cy="278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3" descr="C:\Users\yyyy\Desktop\辅助1.jpg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9"/>
            <a:stretch>
              <a:fillRect/>
            </a:stretch>
          </p:blipFill>
          <p:spPr bwMode="auto">
            <a:xfrm>
              <a:off x="0" y="400605"/>
              <a:ext cx="8280000" cy="1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9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512237" y="40220"/>
            <a:ext cx="7776633" cy="933449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安装步骤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—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整机不带壁挂条的安装方式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9" name="内容占位符 2"/>
          <p:cNvSpPr txBox="1">
            <a:spLocks noChangeArrowheads="1"/>
          </p:cNvSpPr>
          <p:nvPr/>
        </p:nvSpPr>
        <p:spPr>
          <a:xfrm>
            <a:off x="322103" y="874803"/>
            <a:ext cx="5412736" cy="769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8565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一、将整机安装到脚架上。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1" name="内容占位符 2"/>
          <p:cNvSpPr txBox="1">
            <a:spLocks noChangeArrowheads="1"/>
          </p:cNvSpPr>
          <p:nvPr/>
        </p:nvSpPr>
        <p:spPr>
          <a:xfrm>
            <a:off x="5518831" y="913501"/>
            <a:ext cx="6446238" cy="769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8565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二、将挂好的整机用整机固定件选择合适的孔位锁紧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92949" y="1866835"/>
            <a:ext cx="36977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*确保刹车锁住，此</a:t>
            </a:r>
            <a:endParaRPr lang="en-US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步骤至少需要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个专业</a:t>
            </a:r>
            <a:endParaRPr lang="en-US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人员完成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7772" y="1798421"/>
            <a:ext cx="4601017" cy="470876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9371" y="2849322"/>
            <a:ext cx="1542857" cy="2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337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组合 6"/>
          <p:cNvGrpSpPr/>
          <p:nvPr/>
        </p:nvGrpSpPr>
        <p:grpSpPr bwMode="auto">
          <a:xfrm>
            <a:off x="508000" y="330200"/>
            <a:ext cx="11040533" cy="558800"/>
            <a:chOff x="0" y="0"/>
            <a:chExt cx="8280000" cy="418605"/>
          </a:xfrm>
        </p:grpSpPr>
        <p:pic>
          <p:nvPicPr>
            <p:cNvPr id="16390" name="Picture 4" descr="C:\Users\yyyy\Desktop\0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8498" y="0"/>
              <a:ext cx="648000" cy="278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3" descr="C:\Users\yyyy\Desktop\辅助1.jpg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9"/>
            <a:stretch>
              <a:fillRect/>
            </a:stretch>
          </p:blipFill>
          <p:spPr bwMode="auto">
            <a:xfrm>
              <a:off x="0" y="400605"/>
              <a:ext cx="8280000" cy="1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9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512237" y="40220"/>
            <a:ext cx="7776633" cy="933449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安装步骤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—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整机安装孔位参照表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244" y="889000"/>
            <a:ext cx="8351110" cy="592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113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yyyy\Desktop\辅助图形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9" t="-4311" r="37743" b="52155"/>
          <a:stretch>
            <a:fillRect/>
          </a:stretch>
        </p:blipFill>
        <p:spPr bwMode="auto">
          <a:xfrm>
            <a:off x="5825067" y="4207934"/>
            <a:ext cx="6366933" cy="264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矩形 13"/>
          <p:cNvSpPr>
            <a:spLocks noChangeArrowheads="1"/>
          </p:cNvSpPr>
          <p:nvPr/>
        </p:nvSpPr>
        <p:spPr bwMode="auto">
          <a:xfrm>
            <a:off x="1007647" y="5618355"/>
            <a:ext cx="2432076" cy="44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8565"/>
            <a:r>
              <a:rPr lang="zh-CN" altLang="en-US" sz="1335" b="1" ker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广州视睿电子科技有限公司</a:t>
            </a:r>
          </a:p>
          <a:p>
            <a:pPr defTabSz="1218565"/>
            <a:r>
              <a:rPr lang="zh-CN" altLang="en-US" sz="935" b="1" ker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Guangzhou Shirui Electronics Co., Ltd</a:t>
            </a:r>
            <a:endParaRPr lang="zh-CN" altLang="en-US" sz="2400" kern="0">
              <a:sym typeface="Calibri" panose="020F0502020204030204" pitchFamily="34" charset="0"/>
            </a:endParaRPr>
          </a:p>
        </p:txBody>
      </p:sp>
      <p:pic>
        <p:nvPicPr>
          <p:cNvPr id="2052" name="Picture 2" descr="C:\Users\User\Desktop\胸牌源文件-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733" y="857252"/>
            <a:ext cx="1498600" cy="85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899636" y="1508868"/>
            <a:ext cx="10363200" cy="1470025"/>
          </a:xfrm>
        </p:spPr>
        <p:txBody>
          <a:bodyPr>
            <a:normAutofit/>
          </a:bodyPr>
          <a:lstStyle/>
          <a:p>
            <a:r>
              <a:rPr lang="zh-CN" sz="5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激活</a:t>
            </a:r>
          </a:p>
        </p:txBody>
      </p:sp>
    </p:spTree>
    <p:extLst>
      <p:ext uri="{BB962C8B-B14F-4D97-AF65-F5344CB8AC3E}">
        <p14:creationId xmlns:p14="http://schemas.microsoft.com/office/powerpoint/2010/main" val="39470680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组合 6"/>
          <p:cNvGrpSpPr/>
          <p:nvPr/>
        </p:nvGrpSpPr>
        <p:grpSpPr bwMode="auto">
          <a:xfrm>
            <a:off x="508000" y="330200"/>
            <a:ext cx="11040533" cy="558800"/>
            <a:chOff x="0" y="0"/>
            <a:chExt cx="8280000" cy="418605"/>
          </a:xfrm>
        </p:grpSpPr>
        <p:pic>
          <p:nvPicPr>
            <p:cNvPr id="16390" name="Picture 4" descr="C:\Users\yyyy\Desktop\0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8498" y="0"/>
              <a:ext cx="648000" cy="278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3" descr="C:\Users\yyyy\Desktop\辅助1.jpg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9"/>
            <a:stretch>
              <a:fillRect/>
            </a:stretch>
          </p:blipFill>
          <p:spPr bwMode="auto">
            <a:xfrm>
              <a:off x="0" y="400605"/>
              <a:ext cx="8280000" cy="1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9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512237" y="40220"/>
            <a:ext cx="7776633" cy="933449"/>
          </a:xfrm>
        </p:spPr>
        <p:txBody>
          <a:bodyPr>
            <a:normAutofit/>
          </a:bodyPr>
          <a:lstStyle/>
          <a:p>
            <a:pPr algn="l"/>
            <a:r>
              <a:rPr 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整机激活</a:t>
            </a:r>
          </a:p>
        </p:txBody>
      </p:sp>
      <p:sp>
        <p:nvSpPr>
          <p:cNvPr id="11" name="内容占位符 2"/>
          <p:cNvSpPr txBox="1">
            <a:spLocks noChangeArrowheads="1"/>
          </p:cNvSpPr>
          <p:nvPr/>
        </p:nvSpPr>
        <p:spPr>
          <a:xfrm>
            <a:off x="4220256" y="1565646"/>
            <a:ext cx="6446238" cy="769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8565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1.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扫描整机二维码，选择“自行激活”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445" y="1054735"/>
            <a:ext cx="3226435" cy="53092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45160" y="4398010"/>
            <a:ext cx="2961640" cy="37846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6405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组合 6"/>
          <p:cNvGrpSpPr/>
          <p:nvPr/>
        </p:nvGrpSpPr>
        <p:grpSpPr bwMode="auto">
          <a:xfrm>
            <a:off x="508000" y="330200"/>
            <a:ext cx="11040533" cy="558800"/>
            <a:chOff x="0" y="0"/>
            <a:chExt cx="8280000" cy="418605"/>
          </a:xfrm>
        </p:grpSpPr>
        <p:pic>
          <p:nvPicPr>
            <p:cNvPr id="16390" name="Picture 4" descr="C:\Users\yyyy\Desktop\0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8498" y="0"/>
              <a:ext cx="648000" cy="278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3" descr="C:\Users\yyyy\Desktop\辅助1.jpg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9"/>
            <a:stretch>
              <a:fillRect/>
            </a:stretch>
          </p:blipFill>
          <p:spPr bwMode="auto">
            <a:xfrm>
              <a:off x="0" y="400605"/>
              <a:ext cx="8280000" cy="1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9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512237" y="40220"/>
            <a:ext cx="7776633" cy="933449"/>
          </a:xfrm>
        </p:spPr>
        <p:txBody>
          <a:bodyPr>
            <a:normAutofit/>
          </a:bodyPr>
          <a:lstStyle/>
          <a:p>
            <a:pPr algn="l"/>
            <a:r>
              <a:rPr 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整机激活</a:t>
            </a:r>
          </a:p>
        </p:txBody>
      </p:sp>
      <p:sp>
        <p:nvSpPr>
          <p:cNvPr id="11" name="内容占位符 2"/>
          <p:cNvSpPr txBox="1">
            <a:spLocks noChangeArrowheads="1"/>
          </p:cNvSpPr>
          <p:nvPr/>
        </p:nvSpPr>
        <p:spPr>
          <a:xfrm>
            <a:off x="4220210" y="1565910"/>
            <a:ext cx="7033895" cy="7696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8565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2.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输入用户信息，点击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“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下一步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”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445" y="1054735"/>
            <a:ext cx="3027680" cy="530987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78485" y="4713605"/>
            <a:ext cx="2884805" cy="37846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8400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组合 6"/>
          <p:cNvGrpSpPr/>
          <p:nvPr/>
        </p:nvGrpSpPr>
        <p:grpSpPr bwMode="auto">
          <a:xfrm>
            <a:off x="508000" y="330200"/>
            <a:ext cx="11040533" cy="558800"/>
            <a:chOff x="0" y="0"/>
            <a:chExt cx="8280000" cy="418605"/>
          </a:xfrm>
        </p:grpSpPr>
        <p:pic>
          <p:nvPicPr>
            <p:cNvPr id="16390" name="Picture 4" descr="C:\Users\yyyy\Desktop\0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8498" y="0"/>
              <a:ext cx="648000" cy="278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3" descr="C:\Users\yyyy\Desktop\辅助1.jpg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9"/>
            <a:stretch>
              <a:fillRect/>
            </a:stretch>
          </p:blipFill>
          <p:spPr bwMode="auto">
            <a:xfrm>
              <a:off x="0" y="400605"/>
              <a:ext cx="8280000" cy="1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9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512237" y="40220"/>
            <a:ext cx="7776633" cy="933449"/>
          </a:xfrm>
        </p:spPr>
        <p:txBody>
          <a:bodyPr>
            <a:normAutofit/>
          </a:bodyPr>
          <a:lstStyle/>
          <a:p>
            <a:pPr algn="l"/>
            <a:r>
              <a:rPr 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整机激活</a:t>
            </a:r>
          </a:p>
        </p:txBody>
      </p:sp>
      <p:sp>
        <p:nvSpPr>
          <p:cNvPr id="11" name="内容占位符 2"/>
          <p:cNvSpPr txBox="1">
            <a:spLocks noChangeArrowheads="1"/>
          </p:cNvSpPr>
          <p:nvPr/>
        </p:nvSpPr>
        <p:spPr>
          <a:xfrm>
            <a:off x="4220210" y="1565910"/>
            <a:ext cx="6720205" cy="7696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8565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3.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安装验收并评价我们的产品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445" y="1054735"/>
            <a:ext cx="2990850" cy="530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512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组合 6"/>
          <p:cNvGrpSpPr/>
          <p:nvPr/>
        </p:nvGrpSpPr>
        <p:grpSpPr bwMode="auto">
          <a:xfrm>
            <a:off x="508000" y="330200"/>
            <a:ext cx="11040533" cy="558800"/>
            <a:chOff x="0" y="0"/>
            <a:chExt cx="8280000" cy="418605"/>
          </a:xfrm>
        </p:grpSpPr>
        <p:pic>
          <p:nvPicPr>
            <p:cNvPr id="16390" name="Picture 4" descr="C:\Users\yyyy\Desktop\0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8498" y="0"/>
              <a:ext cx="648000" cy="278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3" descr="C:\Users\yyyy\Desktop\辅助1.jpg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9"/>
            <a:stretch>
              <a:fillRect/>
            </a:stretch>
          </p:blipFill>
          <p:spPr bwMode="auto">
            <a:xfrm>
              <a:off x="0" y="400605"/>
              <a:ext cx="8280000" cy="1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9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512237" y="40220"/>
            <a:ext cx="7776633" cy="933449"/>
          </a:xfrm>
        </p:spPr>
        <p:txBody>
          <a:bodyPr>
            <a:normAutofit/>
          </a:bodyPr>
          <a:lstStyle/>
          <a:p>
            <a:pPr algn="l"/>
            <a:r>
              <a:rPr 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整机激活</a:t>
            </a:r>
          </a:p>
        </p:txBody>
      </p:sp>
      <p:sp>
        <p:nvSpPr>
          <p:cNvPr id="11" name="内容占位符 2"/>
          <p:cNvSpPr txBox="1">
            <a:spLocks noChangeArrowheads="1"/>
          </p:cNvSpPr>
          <p:nvPr/>
        </p:nvSpPr>
        <p:spPr>
          <a:xfrm>
            <a:off x="4220210" y="1565910"/>
            <a:ext cx="6720205" cy="7696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8565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4.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签名并填写电话号码，完成激活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445" y="1054735"/>
            <a:ext cx="3004820" cy="530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2465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yyyy\Desktop\辅助图形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9" t="-4311" r="37743" b="52155"/>
          <a:stretch>
            <a:fillRect/>
          </a:stretch>
        </p:blipFill>
        <p:spPr bwMode="auto">
          <a:xfrm>
            <a:off x="5825067" y="4207934"/>
            <a:ext cx="6366933" cy="264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矩形 13"/>
          <p:cNvSpPr>
            <a:spLocks noChangeArrowheads="1"/>
          </p:cNvSpPr>
          <p:nvPr/>
        </p:nvSpPr>
        <p:spPr bwMode="auto">
          <a:xfrm>
            <a:off x="1007647" y="5618355"/>
            <a:ext cx="2432076" cy="44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8565"/>
            <a:r>
              <a:rPr lang="zh-CN" altLang="en-US" sz="1335" b="1" ker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广州视睿电子科技有限公司</a:t>
            </a:r>
          </a:p>
          <a:p>
            <a:pPr defTabSz="1218565"/>
            <a:r>
              <a:rPr lang="zh-CN" altLang="en-US" sz="935" b="1" ker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Guangzhou Shirui Electronics Co., Ltd</a:t>
            </a:r>
            <a:endParaRPr lang="zh-CN" altLang="en-US" sz="2400" kern="0">
              <a:sym typeface="Calibri" panose="020F0502020204030204" pitchFamily="34" charset="0"/>
            </a:endParaRPr>
          </a:p>
        </p:txBody>
      </p:sp>
      <p:pic>
        <p:nvPicPr>
          <p:cNvPr id="2052" name="Picture 2" descr="C:\Users\User\Desktop\胸牌源文件-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733" y="857252"/>
            <a:ext cx="1498600" cy="85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899636" y="1508868"/>
            <a:ext cx="10363200" cy="1470025"/>
          </a:xfrm>
        </p:spPr>
        <p:txBody>
          <a:bodyPr>
            <a:normAutofit/>
          </a:bodyPr>
          <a:lstStyle/>
          <a:p>
            <a:r>
              <a:rPr lang="zh-CN" sz="5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调试</a:t>
            </a:r>
          </a:p>
        </p:txBody>
      </p:sp>
    </p:spTree>
    <p:extLst>
      <p:ext uri="{BB962C8B-B14F-4D97-AF65-F5344CB8AC3E}">
        <p14:creationId xmlns:p14="http://schemas.microsoft.com/office/powerpoint/2010/main" val="33675829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组合 6"/>
          <p:cNvGrpSpPr/>
          <p:nvPr/>
        </p:nvGrpSpPr>
        <p:grpSpPr bwMode="auto">
          <a:xfrm>
            <a:off x="508000" y="330200"/>
            <a:ext cx="11040533" cy="558800"/>
            <a:chOff x="0" y="0"/>
            <a:chExt cx="8280000" cy="418605"/>
          </a:xfrm>
        </p:grpSpPr>
        <p:pic>
          <p:nvPicPr>
            <p:cNvPr id="16390" name="Picture 4" descr="C:\Users\yyyy\Desktop\0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8498" y="0"/>
              <a:ext cx="648000" cy="278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3" descr="C:\Users\yyyy\Desktop\辅助1.jpg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9"/>
            <a:stretch>
              <a:fillRect/>
            </a:stretch>
          </p:blipFill>
          <p:spPr bwMode="auto">
            <a:xfrm>
              <a:off x="0" y="400605"/>
              <a:ext cx="8280000" cy="1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9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512237" y="40220"/>
            <a:ext cx="7776633" cy="933449"/>
          </a:xfrm>
        </p:spPr>
        <p:txBody>
          <a:bodyPr>
            <a:normAutofit/>
          </a:bodyPr>
          <a:lstStyle/>
          <a:p>
            <a:pPr algn="l"/>
            <a:r>
              <a:rPr 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升级会议机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98995" y="1487170"/>
            <a:ext cx="462788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/>
              <a:t>把会议机更新至最新版本</a:t>
            </a:r>
          </a:p>
          <a:p>
            <a:endParaRPr lang="zh-CN" sz="2400">
              <a:solidFill>
                <a:srgbClr val="FF0000"/>
              </a:solidFill>
            </a:endParaRPr>
          </a:p>
          <a:p>
            <a:r>
              <a:rPr lang="zh-CN" sz="2400">
                <a:solidFill>
                  <a:srgbClr val="FF0000"/>
                </a:solidFill>
              </a:rPr>
              <a:t>必须在连外网的情况下检测版本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445" y="1487170"/>
            <a:ext cx="5524500" cy="388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813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组合 6"/>
          <p:cNvGrpSpPr/>
          <p:nvPr/>
        </p:nvGrpSpPr>
        <p:grpSpPr bwMode="auto">
          <a:xfrm>
            <a:off x="508000" y="330200"/>
            <a:ext cx="11040533" cy="558800"/>
            <a:chOff x="0" y="0"/>
            <a:chExt cx="8280000" cy="418605"/>
          </a:xfrm>
        </p:grpSpPr>
        <p:pic>
          <p:nvPicPr>
            <p:cNvPr id="16390" name="Picture 4" descr="C:\Users\yyyy\Desktop\0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8498" y="0"/>
              <a:ext cx="648000" cy="278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3" descr="C:\Users\yyyy\Desktop\辅助1.jpg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9"/>
            <a:stretch>
              <a:fillRect/>
            </a:stretch>
          </p:blipFill>
          <p:spPr bwMode="auto">
            <a:xfrm>
              <a:off x="0" y="400605"/>
              <a:ext cx="8280000" cy="1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9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512237" y="40220"/>
            <a:ext cx="7776633" cy="933449"/>
          </a:xfrm>
        </p:spPr>
        <p:txBody>
          <a:bodyPr>
            <a:normAutofit/>
          </a:bodyPr>
          <a:lstStyle/>
          <a:p>
            <a:pPr algn="l"/>
            <a:r>
              <a:rPr 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设置会议机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" y="1487170"/>
            <a:ext cx="6672580" cy="38836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660005" y="1487170"/>
            <a:ext cx="4414520" cy="2289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1.</a:t>
            </a:r>
            <a:r>
              <a:rPr lang="zh-CN" altLang="en-US" sz="2400"/>
              <a:t>选择客户喜欢的主题和壁纸</a:t>
            </a:r>
          </a:p>
          <a:p>
            <a:r>
              <a:rPr lang="en-US" altLang="zh-CN" sz="2400"/>
              <a:t>2.</a:t>
            </a:r>
            <a:r>
              <a:rPr lang="zh-CN" altLang="en-US" sz="2400"/>
              <a:t>声音以及亮度调至合适</a:t>
            </a:r>
          </a:p>
          <a:p>
            <a:r>
              <a:rPr lang="en-US" altLang="zh-CN" sz="2400"/>
              <a:t>3.</a:t>
            </a:r>
            <a:r>
              <a:rPr lang="zh-CN" altLang="en-US" sz="2400"/>
              <a:t>按客户需求更改设备名称</a:t>
            </a:r>
          </a:p>
          <a:p>
            <a:r>
              <a:rPr lang="en-US" altLang="zh-CN" sz="2400"/>
              <a:t>4.</a:t>
            </a:r>
            <a:r>
              <a:rPr lang="zh-CN" altLang="en-US" sz="2400"/>
              <a:t>连上网络，保证网络能通外网</a:t>
            </a:r>
          </a:p>
          <a:p>
            <a:r>
              <a:rPr lang="en-US" altLang="zh-CN" sz="2400"/>
              <a:t>5.</a:t>
            </a:r>
            <a:r>
              <a:rPr lang="zh-CN" altLang="en-US" sz="2400"/>
              <a:t>开启无线热点</a:t>
            </a:r>
          </a:p>
          <a:p>
            <a:r>
              <a:rPr lang="en-US" altLang="zh-CN" sz="2400"/>
              <a:t>6.</a:t>
            </a:r>
            <a:r>
              <a:rPr lang="zh-CN" altLang="en-US" sz="2400"/>
              <a:t>设置好日期和时间</a:t>
            </a:r>
          </a:p>
        </p:txBody>
      </p:sp>
    </p:spTree>
    <p:extLst>
      <p:ext uri="{BB962C8B-B14F-4D97-AF65-F5344CB8AC3E}">
        <p14:creationId xmlns:p14="http://schemas.microsoft.com/office/powerpoint/2010/main" val="2313423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C:\Users\yyyy\Desktop\辅助1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99"/>
          <a:stretch>
            <a:fillRect/>
          </a:stretch>
        </p:blipFill>
        <p:spPr bwMode="auto">
          <a:xfrm>
            <a:off x="571500" y="1058334"/>
            <a:ext cx="11040533" cy="2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2" descr="C:\Users\User\Desktop\胸牌源文件-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368" y="410633"/>
            <a:ext cx="1172633" cy="67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330200"/>
            <a:ext cx="10974917" cy="609334"/>
          </a:xfrm>
        </p:spPr>
        <p:txBody>
          <a:bodyPr anchor="t">
            <a:spAutoFit/>
          </a:bodyPr>
          <a:lstStyle/>
          <a:p>
            <a:pPr algn="l" eaLnBrk="1" hangingPunct="1"/>
            <a:r>
              <a:rPr lang="zh-CN" altLang="en-US" sz="3733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近期案例</a:t>
            </a:r>
            <a:endParaRPr lang="zh-CN" altLang="zh-CN" sz="3733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0725" name="矩形 2"/>
          <p:cNvSpPr>
            <a:spLocks noChangeArrowheads="1"/>
          </p:cNvSpPr>
          <p:nvPr/>
        </p:nvSpPr>
        <p:spPr bwMode="auto">
          <a:xfrm>
            <a:off x="527050" y="1123951"/>
            <a:ext cx="1101936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问题：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电磁笔书写出现跳线、无法双笔书写等故障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思路：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①更换新笔、确保笔不是同颜色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②更新电磁控制板固件、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TV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主板软件、白板软件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③更换电磁控制板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④前三项无效返厂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原因：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①客户使用旧笔、同色笔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②电磁屏控制板固件、硬件存在问题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" y="-23083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445301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组合 6"/>
          <p:cNvGrpSpPr/>
          <p:nvPr/>
        </p:nvGrpSpPr>
        <p:grpSpPr bwMode="auto">
          <a:xfrm>
            <a:off x="508000" y="330200"/>
            <a:ext cx="11040533" cy="558800"/>
            <a:chOff x="0" y="0"/>
            <a:chExt cx="8280000" cy="418605"/>
          </a:xfrm>
        </p:grpSpPr>
        <p:pic>
          <p:nvPicPr>
            <p:cNvPr id="16390" name="Picture 4" descr="C:\Users\yyyy\Desktop\0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8498" y="0"/>
              <a:ext cx="648000" cy="278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3" descr="C:\Users\yyyy\Desktop\辅助1.jpg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9"/>
            <a:stretch>
              <a:fillRect/>
            </a:stretch>
          </p:blipFill>
          <p:spPr bwMode="auto">
            <a:xfrm>
              <a:off x="0" y="400605"/>
              <a:ext cx="8280000" cy="1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9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512237" y="40220"/>
            <a:ext cx="7776633" cy="933449"/>
          </a:xfrm>
        </p:spPr>
        <p:txBody>
          <a:bodyPr>
            <a:normAutofit/>
          </a:bodyPr>
          <a:lstStyle/>
          <a:p>
            <a:pPr algn="l"/>
            <a:r>
              <a:rPr 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检查触摸框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660005" y="1487170"/>
            <a:ext cx="4414520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在白板下用手指画圈</a:t>
            </a:r>
          </a:p>
          <a:p>
            <a:r>
              <a:rPr lang="zh-CN" altLang="en-US" sz="2400"/>
              <a:t>画圈中途不能断线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" y="1486535"/>
            <a:ext cx="6893560" cy="388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545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组合 6"/>
          <p:cNvGrpSpPr/>
          <p:nvPr/>
        </p:nvGrpSpPr>
        <p:grpSpPr bwMode="auto">
          <a:xfrm>
            <a:off x="508000" y="330200"/>
            <a:ext cx="11040533" cy="558800"/>
            <a:chOff x="0" y="0"/>
            <a:chExt cx="8280000" cy="418605"/>
          </a:xfrm>
        </p:grpSpPr>
        <p:pic>
          <p:nvPicPr>
            <p:cNvPr id="16390" name="Picture 4" descr="C:\Users\yyyy\Desktop\0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8498" y="0"/>
              <a:ext cx="648000" cy="278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3" descr="C:\Users\yyyy\Desktop\辅助1.jpg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9"/>
            <a:stretch>
              <a:fillRect/>
            </a:stretch>
          </p:blipFill>
          <p:spPr bwMode="auto">
            <a:xfrm>
              <a:off x="0" y="400605"/>
              <a:ext cx="8280000" cy="1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9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512237" y="40220"/>
            <a:ext cx="7776633" cy="933449"/>
          </a:xfrm>
        </p:spPr>
        <p:txBody>
          <a:bodyPr>
            <a:normAutofit/>
          </a:bodyPr>
          <a:lstStyle/>
          <a:p>
            <a:pPr algn="l"/>
            <a:r>
              <a:rPr 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检查电磁屏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660005" y="1487170"/>
            <a:ext cx="4414520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在白板下用电磁笔来回划线</a:t>
            </a:r>
          </a:p>
          <a:p>
            <a:r>
              <a:rPr lang="zh-CN" altLang="en-US" sz="2400"/>
              <a:t>画线中途不能断线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" y="1487170"/>
            <a:ext cx="6898005" cy="388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2308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组合 6"/>
          <p:cNvGrpSpPr/>
          <p:nvPr/>
        </p:nvGrpSpPr>
        <p:grpSpPr bwMode="auto">
          <a:xfrm>
            <a:off x="508000" y="330200"/>
            <a:ext cx="11040533" cy="558800"/>
            <a:chOff x="0" y="0"/>
            <a:chExt cx="8280000" cy="418605"/>
          </a:xfrm>
        </p:grpSpPr>
        <p:pic>
          <p:nvPicPr>
            <p:cNvPr id="16390" name="Picture 4" descr="C:\Users\yyyy\Desktop\0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8498" y="0"/>
              <a:ext cx="648000" cy="278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3" descr="C:\Users\yyyy\Desktop\辅助1.jpg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9"/>
            <a:stretch>
              <a:fillRect/>
            </a:stretch>
          </p:blipFill>
          <p:spPr bwMode="auto">
            <a:xfrm>
              <a:off x="0" y="400605"/>
              <a:ext cx="8280000" cy="1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9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512237" y="40220"/>
            <a:ext cx="7776633" cy="933449"/>
          </a:xfrm>
        </p:spPr>
        <p:txBody>
          <a:bodyPr>
            <a:normAutofit/>
          </a:bodyPr>
          <a:lstStyle/>
          <a:p>
            <a:pPr algn="l"/>
            <a:r>
              <a:rPr 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检查摄像头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660005" y="1487170"/>
            <a:ext cx="441452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打开摄像头检查</a:t>
            </a:r>
          </a:p>
          <a:p>
            <a:r>
              <a:rPr lang="en-US" altLang="zh-CN" sz="2400"/>
              <a:t>1.</a:t>
            </a:r>
            <a:r>
              <a:rPr lang="zh-CN" altLang="en-US" sz="2400"/>
              <a:t>能否开启摄像头</a:t>
            </a:r>
          </a:p>
          <a:p>
            <a:r>
              <a:rPr lang="en-US" altLang="zh-CN" sz="2400"/>
              <a:t>2.</a:t>
            </a:r>
            <a:r>
              <a:rPr lang="zh-CN" altLang="en-US" sz="2400"/>
              <a:t>摄像头是否可以自动切换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445" y="1483995"/>
            <a:ext cx="6898005" cy="388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612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组合 6"/>
          <p:cNvGrpSpPr/>
          <p:nvPr/>
        </p:nvGrpSpPr>
        <p:grpSpPr bwMode="auto">
          <a:xfrm>
            <a:off x="508000" y="330200"/>
            <a:ext cx="11040533" cy="558800"/>
            <a:chOff x="0" y="0"/>
            <a:chExt cx="8280000" cy="418605"/>
          </a:xfrm>
        </p:grpSpPr>
        <p:pic>
          <p:nvPicPr>
            <p:cNvPr id="16390" name="Picture 4" descr="C:\Users\yyyy\Desktop\0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8498" y="0"/>
              <a:ext cx="648000" cy="278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3" descr="C:\Users\yyyy\Desktop\辅助1.jpg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9"/>
            <a:stretch>
              <a:fillRect/>
            </a:stretch>
          </p:blipFill>
          <p:spPr bwMode="auto">
            <a:xfrm>
              <a:off x="0" y="400605"/>
              <a:ext cx="8280000" cy="1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9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512237" y="40220"/>
            <a:ext cx="7776633" cy="933449"/>
          </a:xfrm>
        </p:spPr>
        <p:txBody>
          <a:bodyPr>
            <a:normAutofit/>
          </a:bodyPr>
          <a:lstStyle/>
          <a:p>
            <a:pPr algn="l"/>
            <a:r>
              <a:rPr 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检查麦克风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660005" y="1487170"/>
            <a:ext cx="4414520" cy="826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/>
              <a:t>控制面板 </a:t>
            </a:r>
            <a:r>
              <a:rPr lang="en-US" altLang="zh-CN" sz="2400"/>
              <a:t>- </a:t>
            </a:r>
            <a:r>
              <a:rPr lang="zh-CN" altLang="en-US" sz="2400"/>
              <a:t>硬件和声音 </a:t>
            </a:r>
            <a:r>
              <a:rPr lang="en-US" altLang="zh-CN" sz="2400"/>
              <a:t>- </a:t>
            </a:r>
            <a:r>
              <a:rPr lang="zh-CN" altLang="en-US" sz="2400"/>
              <a:t>声音</a:t>
            </a:r>
          </a:p>
          <a:p>
            <a:r>
              <a:rPr lang="zh-CN" altLang="en-US" sz="2400"/>
              <a:t>检查阵列麦克风能否识别声音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445" y="1485900"/>
            <a:ext cx="690118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449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组合 6"/>
          <p:cNvGrpSpPr/>
          <p:nvPr/>
        </p:nvGrpSpPr>
        <p:grpSpPr bwMode="auto">
          <a:xfrm>
            <a:off x="508000" y="330200"/>
            <a:ext cx="11040533" cy="558800"/>
            <a:chOff x="0" y="0"/>
            <a:chExt cx="8280000" cy="418605"/>
          </a:xfrm>
        </p:grpSpPr>
        <p:pic>
          <p:nvPicPr>
            <p:cNvPr id="16390" name="Picture 4" descr="C:\Users\yyyy\Desktop\0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8498" y="0"/>
              <a:ext cx="648000" cy="278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3" descr="C:\Users\yyyy\Desktop\辅助1.jpg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9"/>
            <a:stretch>
              <a:fillRect/>
            </a:stretch>
          </p:blipFill>
          <p:spPr bwMode="auto">
            <a:xfrm>
              <a:off x="0" y="400605"/>
              <a:ext cx="8280000" cy="1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9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512237" y="40220"/>
            <a:ext cx="7776633" cy="933449"/>
          </a:xfrm>
        </p:spPr>
        <p:txBody>
          <a:bodyPr>
            <a:normAutofit/>
          </a:bodyPr>
          <a:lstStyle/>
          <a:p>
            <a:pPr algn="l"/>
            <a:r>
              <a:rPr 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检查无线传屏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445" y="1485900"/>
            <a:ext cx="6901180" cy="38862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445" y="1485900"/>
            <a:ext cx="7416800" cy="39109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660005" y="1487170"/>
            <a:ext cx="4414520" cy="192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/>
              <a:t>使用并检查无线传屏</a:t>
            </a:r>
          </a:p>
          <a:p>
            <a:r>
              <a:rPr lang="en-US" altLang="zh-CN" sz="2400"/>
              <a:t>1.</a:t>
            </a:r>
            <a:r>
              <a:rPr lang="zh-CN" altLang="en-US" sz="2400"/>
              <a:t>图像清晰</a:t>
            </a:r>
          </a:p>
          <a:p>
            <a:r>
              <a:rPr lang="en-US" altLang="zh-CN" sz="2400"/>
              <a:t>2.</a:t>
            </a:r>
            <a:r>
              <a:rPr lang="zh-CN" altLang="en-US" sz="2400"/>
              <a:t>传输流畅</a:t>
            </a:r>
          </a:p>
          <a:p>
            <a:r>
              <a:rPr lang="en-US" altLang="zh-CN" sz="2400"/>
              <a:t>3.</a:t>
            </a:r>
            <a:r>
              <a:rPr lang="zh-CN" altLang="en-US" sz="2400"/>
              <a:t>触摸回传</a:t>
            </a:r>
          </a:p>
          <a:p>
            <a:r>
              <a:rPr lang="en-US" altLang="zh-CN" sz="2400"/>
              <a:t>4.</a:t>
            </a:r>
            <a:r>
              <a:rPr lang="zh-CN" altLang="en-US" sz="2400"/>
              <a:t>四分屏</a:t>
            </a:r>
          </a:p>
        </p:txBody>
      </p:sp>
    </p:spTree>
    <p:extLst>
      <p:ext uri="{BB962C8B-B14F-4D97-AF65-F5344CB8AC3E}">
        <p14:creationId xmlns:p14="http://schemas.microsoft.com/office/powerpoint/2010/main" val="15720298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Thanks</a:t>
            </a:r>
            <a:endParaRPr lang="zh-CN" altLang="en-US" dirty="0"/>
          </a:p>
        </p:txBody>
      </p:sp>
      <p:pic>
        <p:nvPicPr>
          <p:cNvPr id="6" name="Picture 3" descr="C:\Users\yyyy\Desktop\辅助图形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3" t="52156" r="-2091" b="-4312"/>
          <a:stretch>
            <a:fillRect/>
          </a:stretch>
        </p:blipFill>
        <p:spPr bwMode="auto">
          <a:xfrm rot="10800000">
            <a:off x="5826291" y="4207801"/>
            <a:ext cx="6365709" cy="264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626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C:\Users\yyyy\Desktop\辅助1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99"/>
          <a:stretch>
            <a:fillRect/>
          </a:stretch>
        </p:blipFill>
        <p:spPr bwMode="auto">
          <a:xfrm>
            <a:off x="571500" y="1058334"/>
            <a:ext cx="11040533" cy="2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2" descr="C:\Users\User\Desktop\胸牌源文件-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368" y="410633"/>
            <a:ext cx="1172633" cy="67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330200"/>
            <a:ext cx="10974917" cy="609334"/>
          </a:xfrm>
        </p:spPr>
        <p:txBody>
          <a:bodyPr anchor="t">
            <a:spAutoFit/>
          </a:bodyPr>
          <a:lstStyle/>
          <a:p>
            <a:pPr algn="l" eaLnBrk="1" hangingPunct="1"/>
            <a:r>
              <a:rPr lang="zh-CN" altLang="en-US" sz="3733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近期案例</a:t>
            </a:r>
            <a:endParaRPr lang="zh-CN" altLang="zh-CN" sz="3733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0725" name="矩形 2"/>
          <p:cNvSpPr>
            <a:spLocks noChangeArrowheads="1"/>
          </p:cNvSpPr>
          <p:nvPr/>
        </p:nvSpPr>
        <p:spPr bwMode="auto">
          <a:xfrm>
            <a:off x="527050" y="1123951"/>
            <a:ext cx="1101936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问题：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电容屏跳点、无故出现触摸点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思路：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①更新电容屏控制板固件、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TV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主板软件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②更换电容屏控制板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③前两项无效返厂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原因：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电磁屏研发仍有未解决缺陷，原因分析中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" y="-23083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007462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C:\Users\yyyy\Desktop\辅助1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99"/>
          <a:stretch>
            <a:fillRect/>
          </a:stretch>
        </p:blipFill>
        <p:spPr bwMode="auto">
          <a:xfrm>
            <a:off x="571500" y="1058334"/>
            <a:ext cx="11040533" cy="2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2" descr="C:\Users\User\Desktop\胸牌源文件-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368" y="410633"/>
            <a:ext cx="1172633" cy="67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330200"/>
            <a:ext cx="10974917" cy="609334"/>
          </a:xfrm>
        </p:spPr>
        <p:txBody>
          <a:bodyPr anchor="t">
            <a:spAutoFit/>
          </a:bodyPr>
          <a:lstStyle/>
          <a:p>
            <a:pPr algn="l" eaLnBrk="1" hangingPunct="1"/>
            <a:r>
              <a:rPr lang="zh-CN" altLang="en-US" sz="3733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近期案例</a:t>
            </a:r>
            <a:endParaRPr lang="zh-CN" altLang="zh-CN" sz="3733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0725" name="矩形 2"/>
          <p:cNvSpPr>
            <a:spLocks noChangeArrowheads="1"/>
          </p:cNvSpPr>
          <p:nvPr/>
        </p:nvSpPr>
        <p:spPr bwMode="auto">
          <a:xfrm>
            <a:off x="527050" y="1123951"/>
            <a:ext cx="1101936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问题：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MJ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机型红外框全通道局部无触摸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思路：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确认现象后返厂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原因：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已出货触摸框连接件存在设计缺陷容易在运输过程中接触不良，改良设计已在生产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" y="-23083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2484990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C:\Users\yyyy\Desktop\辅助1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99"/>
          <a:stretch>
            <a:fillRect/>
          </a:stretch>
        </p:blipFill>
        <p:spPr bwMode="auto">
          <a:xfrm>
            <a:off x="571500" y="1058334"/>
            <a:ext cx="11040533" cy="2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2" descr="C:\Users\User\Desktop\胸牌源文件-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368" y="410633"/>
            <a:ext cx="1172633" cy="67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330200"/>
            <a:ext cx="10974917" cy="609334"/>
          </a:xfrm>
        </p:spPr>
        <p:txBody>
          <a:bodyPr anchor="t">
            <a:spAutoFit/>
          </a:bodyPr>
          <a:lstStyle/>
          <a:p>
            <a:pPr algn="l" eaLnBrk="1" hangingPunct="1"/>
            <a:r>
              <a:rPr lang="zh-CN" altLang="en-US" sz="3733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近期案例</a:t>
            </a:r>
            <a:endParaRPr lang="zh-CN" altLang="zh-CN" sz="3733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0725" name="矩形 2"/>
          <p:cNvSpPr>
            <a:spLocks noChangeArrowheads="1"/>
          </p:cNvSpPr>
          <p:nvPr/>
        </p:nvSpPr>
        <p:spPr bwMode="auto">
          <a:xfrm>
            <a:off x="527050" y="1123951"/>
            <a:ext cx="1101936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问题：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激活提示无法提交，无法激活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思路：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①重新烧录主板序列号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②收集序列号、客户信息给总部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原因：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部分出厂机型未扫描或未烧录序列号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" y="-23083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5460314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C:\Users\yyyy\Desktop\辅助1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99"/>
          <a:stretch>
            <a:fillRect/>
          </a:stretch>
        </p:blipFill>
        <p:spPr bwMode="auto">
          <a:xfrm>
            <a:off x="571500" y="1058334"/>
            <a:ext cx="11040533" cy="2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2" descr="C:\Users\User\Desktop\胸牌源文件-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368" y="410633"/>
            <a:ext cx="1172633" cy="67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330200"/>
            <a:ext cx="10974917" cy="609334"/>
          </a:xfrm>
        </p:spPr>
        <p:txBody>
          <a:bodyPr anchor="t">
            <a:spAutoFit/>
          </a:bodyPr>
          <a:lstStyle/>
          <a:p>
            <a:pPr algn="l" eaLnBrk="1" hangingPunct="1"/>
            <a:r>
              <a:rPr lang="zh-CN" altLang="en-US" sz="3733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近期案例</a:t>
            </a:r>
            <a:endParaRPr lang="zh-CN" altLang="zh-CN" sz="3733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0725" name="矩形 2"/>
          <p:cNvSpPr>
            <a:spLocks noChangeArrowheads="1"/>
          </p:cNvSpPr>
          <p:nvPr/>
        </p:nvSpPr>
        <p:spPr bwMode="auto">
          <a:xfrm>
            <a:off x="527050" y="1123951"/>
            <a:ext cx="11019367" cy="496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问题：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MJ/I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款机型手机投屏遇到任何问题，特别是搜索不到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apple </a:t>
            </a:r>
            <a:r>
              <a:rPr lang="en-US" altLang="zh-CN" sz="24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tv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思路：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①更新到最新软件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(20170714)</a:t>
            </a:r>
          </a:p>
          <a:p>
            <a:pPr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②开关热点、重启、</a:t>
            </a:r>
            <a:r>
              <a:rPr lang="en-US" altLang="zh-CN" sz="24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iphone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多点几次搜索镜像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③在应用商城下载并安装手机传屏，安装后重启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(PC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盘重新升级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510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⑤建议使用传屏助手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原因：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软件仍存在缺陷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" y="-23083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7610899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C:\Users\yyyy\Desktop\辅助1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99"/>
          <a:stretch>
            <a:fillRect/>
          </a:stretch>
        </p:blipFill>
        <p:spPr bwMode="auto">
          <a:xfrm>
            <a:off x="571500" y="1058334"/>
            <a:ext cx="11040533" cy="2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2" descr="C:\Users\User\Desktop\胸牌源文件-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368" y="410633"/>
            <a:ext cx="1172633" cy="67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330200"/>
            <a:ext cx="10974917" cy="609334"/>
          </a:xfrm>
        </p:spPr>
        <p:txBody>
          <a:bodyPr anchor="t">
            <a:spAutoFit/>
          </a:bodyPr>
          <a:lstStyle/>
          <a:p>
            <a:pPr algn="l" eaLnBrk="1" hangingPunct="1"/>
            <a:r>
              <a:rPr lang="zh-CN" altLang="en-US" sz="3733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近期案例</a:t>
            </a:r>
            <a:endParaRPr lang="zh-CN" altLang="zh-CN" sz="3733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0725" name="矩形 2"/>
          <p:cNvSpPr>
            <a:spLocks noChangeArrowheads="1"/>
          </p:cNvSpPr>
          <p:nvPr/>
        </p:nvSpPr>
        <p:spPr bwMode="auto">
          <a:xfrm>
            <a:off x="527050" y="1123951"/>
            <a:ext cx="11019367" cy="555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问题：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无线投屏断线、体验问题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思路：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①升级最新软件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②无线传屏插到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510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USB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口升级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③更换电脑尝试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④确认客户无线传屏使用距离、干扰源等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原因：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①无线传屏体验研发在逐步改善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②前置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USB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口有可能无法升级无线传屏模块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③电脑驱动对无线传屏效果有很大影响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④客户无线环境对无线传屏效果有很大影响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" y="-23083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2686246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1550</Words>
  <Application>Microsoft Macintosh PowerPoint</Application>
  <PresentationFormat>宽屏</PresentationFormat>
  <Paragraphs>258</Paragraphs>
  <Slides>45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52" baseType="lpstr">
      <vt:lpstr>Arial</vt:lpstr>
      <vt:lpstr>Calibri</vt:lpstr>
      <vt:lpstr>等线</vt:lpstr>
      <vt:lpstr>等线 Light</vt:lpstr>
      <vt:lpstr>宋体</vt:lpstr>
      <vt:lpstr>微软雅黑</vt:lpstr>
      <vt:lpstr>Office 主题​​</vt:lpstr>
      <vt:lpstr>MAXHUB新品培训</vt:lpstr>
      <vt:lpstr>近期案例</vt:lpstr>
      <vt:lpstr>近期案例</vt:lpstr>
      <vt:lpstr>近期案例</vt:lpstr>
      <vt:lpstr>近期案例</vt:lpstr>
      <vt:lpstr>近期案例</vt:lpstr>
      <vt:lpstr>近期案例</vt:lpstr>
      <vt:lpstr>近期案例</vt:lpstr>
      <vt:lpstr>近期案例</vt:lpstr>
      <vt:lpstr>近期案例</vt:lpstr>
      <vt:lpstr>近期案例</vt:lpstr>
      <vt:lpstr>近期案例</vt:lpstr>
      <vt:lpstr>近期案例</vt:lpstr>
      <vt:lpstr>近期案例</vt:lpstr>
      <vt:lpstr>近期案例</vt:lpstr>
      <vt:lpstr>壁挂安装</vt:lpstr>
      <vt:lpstr>墙面（非承重墙）安装要求</vt:lpstr>
      <vt:lpstr>壁挂安装要求</vt:lpstr>
      <vt:lpstr>ST23移动脚架</vt:lpstr>
      <vt:lpstr>整体效果图</vt:lpstr>
      <vt:lpstr>移动脚架效果图</vt:lpstr>
      <vt:lpstr>移动脚架六视效果图</vt:lpstr>
      <vt:lpstr>五金主件</vt:lpstr>
      <vt:lpstr>五金配件</vt:lpstr>
      <vt:lpstr>安装步骤</vt:lpstr>
      <vt:lpstr>安装步骤</vt:lpstr>
      <vt:lpstr>安装步骤</vt:lpstr>
      <vt:lpstr>整机上架步骤—墙板的安装方式</vt:lpstr>
      <vt:lpstr>安装步骤—整机带壁挂条的安装方式</vt:lpstr>
      <vt:lpstr>安装步骤—整机不带壁挂条的安装方式</vt:lpstr>
      <vt:lpstr>安装步骤—整机安装孔位参照表</vt:lpstr>
      <vt:lpstr>激活</vt:lpstr>
      <vt:lpstr>整机激活</vt:lpstr>
      <vt:lpstr>整机激活</vt:lpstr>
      <vt:lpstr>整机激活</vt:lpstr>
      <vt:lpstr>整机激活</vt:lpstr>
      <vt:lpstr>调试</vt:lpstr>
      <vt:lpstr>升级会议机</vt:lpstr>
      <vt:lpstr>设置会议机</vt:lpstr>
      <vt:lpstr>检查触摸框</vt:lpstr>
      <vt:lpstr>检查电磁屏</vt:lpstr>
      <vt:lpstr>检查摄像头</vt:lpstr>
      <vt:lpstr>检查麦克风</vt:lpstr>
      <vt:lpstr>检查无线传屏</vt:lpstr>
      <vt:lpstr>Thanks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MAXHUB新品培训</dc:title>
  <dc:creator>wllinch03</dc:creator>
  <cp:lastModifiedBy>wlluogj12</cp:lastModifiedBy>
  <cp:revision>2</cp:revision>
  <dcterms:created xsi:type="dcterms:W3CDTF">2017-07-25T05:43:01Z</dcterms:created>
  <dcterms:modified xsi:type="dcterms:W3CDTF">2017-09-12T08:18:48Z</dcterms:modified>
</cp:coreProperties>
</file>